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F28BC5-CDAF-4703-AEB3-20B7BBD2173C}" type="datetimeFigureOut">
              <a:rPr lang="en-IN" smtClean="0"/>
              <a:t>18-05-2017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58B32-FFD0-4C65-AC1D-A5733C71F06C}" type="slidenum">
              <a:rPr lang="en-IN" smtClean="0"/>
              <a:t>‹#›</a:t>
            </a:fld>
            <a:endParaRPr lang="en-IN"/>
          </a:p>
        </p:txBody>
      </p:sp>
    </p:spTree>
    <p:extLst>
      <p:ext uri="{BB962C8B-B14F-4D97-AF65-F5344CB8AC3E}">
        <p14:creationId xmlns:p14="http://schemas.microsoft.com/office/powerpoint/2010/main" val="101990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en.wikipedia.org/wiki/Distance-vector_routing_protocol" TargetMode="External"/><Relationship Id="rId3" Type="http://schemas.openxmlformats.org/officeDocument/2006/relationships/hyperlink" Target="https://en.wikipedia.org/wiki/Exterior_gateway_protocol" TargetMode="External"/><Relationship Id="rId7" Type="http://schemas.openxmlformats.org/officeDocument/2006/relationships/hyperlink" Target="https://en.wikipedia.org/wiki/Path_vector_protocol"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Border_Gateway_Protocol#cite_note-orbit-1"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Autonomous_system_(Interne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en.wikipedia.org/wiki/Computer_file"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hared_access"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en.wikipedia.org/wiki/Server_Message_Block#cite_note-3" TargetMode="External"/><Relationship Id="rId5" Type="http://schemas.openxmlformats.org/officeDocument/2006/relationships/hyperlink" Target="https://en.wikipedia.org/wiki/Application_layer" TargetMode="External"/><Relationship Id="rId10" Type="http://schemas.openxmlformats.org/officeDocument/2006/relationships/hyperlink" Target="https://en.wikipedia.org/wiki/Serial_port" TargetMode="External"/><Relationship Id="rId4" Type="http://schemas.openxmlformats.org/officeDocument/2006/relationships/hyperlink" Target="https://en.wikipedia.org/wiki/Help:IPA_for_English" TargetMode="External"/><Relationship Id="rId9" Type="http://schemas.openxmlformats.org/officeDocument/2006/relationships/hyperlink" Target="https://en.wikipedia.org/wiki/Computer_printer"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logs.msdn.com/b/windowsazurestorage/archive/2010/05/10/windows-azure-storage-abstractions-and-their-scalability-targets.aspx"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storage/storage-blob-storage-tier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n.wikipedia.org/wiki/Hash_function" TargetMode="External"/><Relationship Id="rId7" Type="http://schemas.openxmlformats.org/officeDocument/2006/relationships/hyperlink" Target="https://en.wikipedia.org/wiki/Data_integrity"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en.wikipedia.org/wiki/Checksum" TargetMode="External"/><Relationship Id="rId5" Type="http://schemas.openxmlformats.org/officeDocument/2006/relationships/hyperlink" Target="https://en.wikipedia.org/wiki/Cryptographic_hash_function" TargetMode="External"/><Relationship Id="rId4" Type="http://schemas.openxmlformats.org/officeDocument/2006/relationships/hyperlink" Target="https://en.wikipedia.org/wiki/Bit"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en.wikipedia.org/wiki/Web_cache"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s://en.wikipedia.org/wiki/HTTP_ETag#cite_note-1" TargetMode="External"/><Relationship Id="rId4" Type="http://schemas.openxmlformats.org/officeDocument/2006/relationships/hyperlink" Target="https://en.wikipedia.org/wiki/Optimistic_concurrency_contr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zure.microsoft.com/services/storage/"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s://docs.microsoft.com/en-us/azure/service-bus-messaging/service-bus-messaging-overview" TargetMode="External"/><Relationship Id="rId4" Type="http://schemas.openxmlformats.org/officeDocument/2006/relationships/hyperlink" Target="https://azure.microsoft.com/services/service-bus/"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storage/storage-client-side-encryption"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en.wikipedia.org/wiki/Advanced_Encryption_Standard"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i="0" kern="1200" dirty="0">
                <a:solidFill>
                  <a:schemeClr val="tx1"/>
                </a:solidFill>
                <a:effectLst/>
                <a:latin typeface="Segoe UI" pitchFamily="34" charset="0"/>
                <a:ea typeface="+mn-ea"/>
                <a:cs typeface="+mn-cs"/>
              </a:rPr>
              <a:t>Microsoft Azure Virtual Networks allow you to create your own secure and isolated network in Microsoft Azure. </a:t>
            </a:r>
          </a:p>
          <a:p>
            <a:pPr marL="0" indent="0">
              <a:buFont typeface="Arial" panose="020B0604020202020204" pitchFamily="34" charset="0"/>
              <a:buNone/>
            </a:pPr>
            <a:r>
              <a:rPr lang="en-US" sz="1200" kern="1200" dirty="0">
                <a:solidFill>
                  <a:schemeClr val="tx1"/>
                </a:solidFill>
                <a:effectLst/>
                <a:latin typeface="Segoe UI" pitchFamily="34" charset="0"/>
                <a:ea typeface="+mn-ea"/>
                <a:cs typeface="+mn-cs"/>
              </a:rPr>
              <a:t> </a:t>
            </a:r>
          </a:p>
          <a:p>
            <a:pPr marL="285750" indent="-285750">
              <a:buFont typeface="Arial" panose="020B0604020202020204" pitchFamily="34" charset="0"/>
              <a:buChar char="•"/>
            </a:pPr>
            <a:r>
              <a:rPr lang="en-US" sz="1200" kern="1200" dirty="0">
                <a:solidFill>
                  <a:schemeClr val="tx1"/>
                </a:solidFill>
                <a:effectLst/>
                <a:latin typeface="Segoe UI" pitchFamily="34" charset="0"/>
                <a:ea typeface="+mn-ea"/>
                <a:cs typeface="+mn-cs"/>
              </a:rPr>
              <a:t>You control the IP addressing scheme of your virtual network by defining an IPv4 address space, and allocating subnets from the space to deploy virtual machines into. </a:t>
            </a:r>
          </a:p>
          <a:p>
            <a:pPr marL="285750" indent="-285750">
              <a:buFont typeface="Arial" panose="020B0604020202020204" pitchFamily="34" charset="0"/>
              <a:buChar char="•"/>
            </a:pPr>
            <a:endParaRPr lang="en-US" sz="1200" kern="1200" dirty="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sz="1200" i="1" u="sng" kern="1200" dirty="0">
                <a:solidFill>
                  <a:schemeClr val="tx1"/>
                </a:solidFill>
                <a:effectLst/>
                <a:latin typeface="Segoe UI" pitchFamily="34" charset="0"/>
                <a:ea typeface="+mn-ea"/>
                <a:cs typeface="+mn-cs"/>
              </a:rPr>
              <a:t>Virtual Machines deployed into a</a:t>
            </a:r>
            <a:r>
              <a:rPr lang="en-US" sz="1200" i="1" u="sng" kern="1200" baseline="0" dirty="0">
                <a:solidFill>
                  <a:schemeClr val="tx1"/>
                </a:solidFill>
                <a:effectLst/>
                <a:latin typeface="Segoe UI" pitchFamily="34" charset="0"/>
                <a:ea typeface="+mn-ea"/>
                <a:cs typeface="+mn-cs"/>
              </a:rPr>
              <a:t> </a:t>
            </a:r>
            <a:r>
              <a:rPr lang="en-US" sz="1200" i="1" u="sng" kern="1200" dirty="0">
                <a:solidFill>
                  <a:schemeClr val="tx1"/>
                </a:solidFill>
                <a:effectLst/>
                <a:latin typeface="Segoe UI" pitchFamily="34" charset="0"/>
                <a:ea typeface="+mn-ea"/>
                <a:cs typeface="+mn-cs"/>
              </a:rPr>
              <a:t>virtual network can have stable, persistent, and predictable IP addresses. This allows for complex deployments such as Active Directory to run in the cloud. By default, IP addresses are dynamically</a:t>
            </a:r>
            <a:r>
              <a:rPr lang="en-US" sz="1200" i="1" u="sng" kern="1200" baseline="0" dirty="0">
                <a:solidFill>
                  <a:schemeClr val="tx1"/>
                </a:solidFill>
                <a:effectLst/>
                <a:latin typeface="Segoe UI" pitchFamily="34" charset="0"/>
                <a:ea typeface="+mn-ea"/>
                <a:cs typeface="+mn-cs"/>
              </a:rPr>
              <a:t> assigned.</a:t>
            </a:r>
            <a:endParaRPr lang="en-US" sz="1200" i="1" u="sng" kern="1200" dirty="0">
              <a:solidFill>
                <a:schemeClr val="tx1"/>
              </a:solidFill>
              <a:effectLst/>
              <a:latin typeface="Segoe UI" pitchFamily="34" charset="0"/>
              <a:ea typeface="+mn-ea"/>
              <a:cs typeface="+mn-cs"/>
            </a:endParaRPr>
          </a:p>
          <a:p>
            <a:pPr marL="0" indent="0">
              <a:buFont typeface="Arial" panose="020B0604020202020204" pitchFamily="34" charset="0"/>
              <a:buNone/>
            </a:pPr>
            <a:r>
              <a:rPr lang="en-US" sz="1200" kern="1200" dirty="0">
                <a:solidFill>
                  <a:schemeClr val="tx1"/>
                </a:solidFill>
                <a:effectLst/>
                <a:latin typeface="Segoe UI" pitchFamily="34" charset="0"/>
                <a:ea typeface="+mn-ea"/>
                <a:cs typeface="+mn-cs"/>
              </a:rPr>
              <a:t> </a:t>
            </a:r>
          </a:p>
          <a:p>
            <a:pPr marL="285750" indent="-285750">
              <a:buFont typeface="Arial" panose="020B0604020202020204" pitchFamily="34" charset="0"/>
              <a:buChar char="•"/>
            </a:pPr>
            <a:r>
              <a:rPr lang="en-US" sz="1200" kern="1200" dirty="0">
                <a:solidFill>
                  <a:schemeClr val="tx1"/>
                </a:solidFill>
                <a:effectLst/>
                <a:latin typeface="Segoe UI" pitchFamily="34" charset="0"/>
                <a:ea typeface="+mn-ea"/>
                <a:cs typeface="+mn-cs"/>
              </a:rPr>
              <a:t>Virtual Networks also allow you to deploy and specify your own DNS servers.</a:t>
            </a:r>
          </a:p>
        </p:txBody>
      </p:sp>
      <p:sp>
        <p:nvSpPr>
          <p:cNvPr id="4" name="Slide Number Placeholder 3"/>
          <p:cNvSpPr>
            <a:spLocks noGrp="1"/>
          </p:cNvSpPr>
          <p:nvPr>
            <p:ph type="sldNum" sz="quarter" idx="10"/>
          </p:nvPr>
        </p:nvSpPr>
        <p:spPr/>
        <p:txBody>
          <a:bodyPr/>
          <a:lstStyle/>
          <a:p>
            <a:fld id="{71A41F1F-90BE-488A-B820-D47438566D65}" type="slidenum">
              <a:rPr lang="en-US" smtClean="0"/>
              <a:t>2</a:t>
            </a:fld>
            <a:endParaRPr lang="en-US"/>
          </a:p>
        </p:txBody>
      </p:sp>
    </p:spTree>
    <p:extLst>
      <p:ext uri="{BB962C8B-B14F-4D97-AF65-F5344CB8AC3E}">
        <p14:creationId xmlns:p14="http://schemas.microsoft.com/office/powerpoint/2010/main" val="118454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mn-lt"/>
                <a:ea typeface="+mn-ea"/>
                <a:cs typeface="+mn-cs"/>
              </a:rPr>
              <a:t>Azure Application Gateway provides application-level routing and load balancing services which let you build a scalable and highly-available web front end in Azure. You control the size of the gateway and can scale your deployment based on your needs.</a:t>
            </a:r>
          </a:p>
          <a:p>
            <a:r>
              <a:rPr lang="en-US" sz="1200" b="0" i="0" kern="1200" dirty="0">
                <a:solidFill>
                  <a:schemeClr val="tx1"/>
                </a:solidFill>
                <a:effectLst/>
                <a:latin typeface="+mn-lt"/>
                <a:ea typeface="+mn-ea"/>
                <a:cs typeface="+mn-cs"/>
              </a:rPr>
              <a:t>Support for both public and private websites</a:t>
            </a:r>
          </a:p>
          <a:p>
            <a:r>
              <a:rPr lang="en-US" sz="1200" b="0" i="0" kern="1200" dirty="0">
                <a:solidFill>
                  <a:schemeClr val="tx1"/>
                </a:solidFill>
                <a:effectLst/>
                <a:latin typeface="+mn-lt"/>
                <a:ea typeface="+mn-ea"/>
                <a:cs typeface="+mn-cs"/>
              </a:rPr>
              <a:t>SSL offload for better utilization</a:t>
            </a:r>
          </a:p>
          <a:p>
            <a:r>
              <a:rPr lang="en-US" sz="1200" b="0" i="0" kern="1200" dirty="0">
                <a:solidFill>
                  <a:schemeClr val="tx1"/>
                </a:solidFill>
                <a:effectLst/>
                <a:latin typeface="+mn-lt"/>
                <a:ea typeface="+mn-ea"/>
                <a:cs typeface="+mn-cs"/>
              </a:rPr>
              <a:t>Web application firewall</a:t>
            </a:r>
          </a:p>
          <a:p>
            <a:r>
              <a:rPr lang="en-US" sz="1200" b="0" i="0" kern="1200" dirty="0">
                <a:solidFill>
                  <a:schemeClr val="tx1"/>
                </a:solidFill>
                <a:effectLst/>
                <a:latin typeface="+mn-lt"/>
                <a:ea typeface="+mn-ea"/>
                <a:cs typeface="+mn-cs"/>
              </a:rPr>
              <a:t>Scalable, highly-available HTTP load balancing solution</a:t>
            </a:r>
          </a:p>
          <a:p>
            <a:r>
              <a:rPr lang="en-US" sz="1200" b="0" i="0" kern="1200" dirty="0">
                <a:solidFill>
                  <a:schemeClr val="tx1"/>
                </a:solidFill>
                <a:effectLst/>
                <a:latin typeface="+mn-lt"/>
                <a:ea typeface="+mn-ea"/>
                <a:cs typeface="+mn-cs"/>
              </a:rPr>
              <a:t>Cookie affinity for cross-session-state sharing</a:t>
            </a:r>
          </a:p>
          <a:p>
            <a:r>
              <a:rPr lang="en-US" sz="1200" b="0" i="0" kern="1200" dirty="0">
                <a:solidFill>
                  <a:schemeClr val="tx1"/>
                </a:solidFill>
                <a:effectLst/>
                <a:latin typeface="+mn-lt"/>
                <a:ea typeface="+mn-ea"/>
                <a:cs typeface="+mn-cs"/>
              </a:rPr>
              <a:t>99.9% uptime SLA for multi-instance gateways</a:t>
            </a:r>
          </a:p>
          <a:p>
            <a:r>
              <a:rPr lang="en-US" sz="1200" b="0" i="0" kern="1200" dirty="0">
                <a:solidFill>
                  <a:schemeClr val="tx1"/>
                </a:solidFill>
                <a:effectLst/>
                <a:latin typeface="+mn-lt"/>
                <a:ea typeface="+mn-ea"/>
                <a:cs typeface="+mn-cs"/>
              </a:rPr>
              <a:t>Management through Azure APIs</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11</a:t>
            </a:fld>
            <a:endParaRPr lang="en-US"/>
          </a:p>
        </p:txBody>
      </p:sp>
    </p:spTree>
    <p:extLst>
      <p:ext uri="{BB962C8B-B14F-4D97-AF65-F5344CB8AC3E}">
        <p14:creationId xmlns:p14="http://schemas.microsoft.com/office/powerpoint/2010/main" val="176604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load balancer</a:t>
            </a:r>
            <a:r>
              <a:rPr lang="en-US" baseline="0" dirty="0"/>
              <a:t> is made of these different pieces which allow for the proper function of the solution.</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12</a:t>
            </a:fld>
            <a:endParaRPr lang="en-US"/>
          </a:p>
        </p:txBody>
      </p:sp>
    </p:spTree>
    <p:extLst>
      <p:ext uri="{BB962C8B-B14F-4D97-AF65-F5344CB8AC3E}">
        <p14:creationId xmlns:p14="http://schemas.microsoft.com/office/powerpoint/2010/main" val="180241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u="sng" dirty="0"/>
              <a:t>Azure Load</a:t>
            </a:r>
            <a:r>
              <a:rPr lang="en-US" i="1" u="sng" baseline="0" dirty="0"/>
              <a:t> Balancer is a scalable Software Load Balancer.</a:t>
            </a:r>
          </a:p>
          <a:p>
            <a:pPr marL="171450" indent="-171450">
              <a:buFont typeface="Arial" panose="020B0604020202020204" pitchFamily="34" charset="0"/>
              <a:buChar char="•"/>
            </a:pPr>
            <a:r>
              <a:rPr lang="en-US" baseline="0" dirty="0"/>
              <a:t>There are two versions - External for Internet based traffic and the -Internal for Private Traffic</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13</a:t>
            </a:fld>
            <a:endParaRPr lang="en-US"/>
          </a:p>
        </p:txBody>
      </p:sp>
    </p:spTree>
    <p:extLst>
      <p:ext uri="{BB962C8B-B14F-4D97-AF65-F5344CB8AC3E}">
        <p14:creationId xmlns:p14="http://schemas.microsoft.com/office/powerpoint/2010/main" val="194029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https://azure.microsoft.com/en-us/documentation/articles/azure-subscription-service-limits/</a:t>
            </a:r>
          </a:p>
          <a:p>
            <a:r>
              <a:rPr lang="en-US" dirty="0"/>
              <a:t>The Front End IP pool is a list of </a:t>
            </a:r>
            <a:r>
              <a:rPr lang="en-US" dirty="0" err="1"/>
              <a:t>Ips</a:t>
            </a:r>
            <a:r>
              <a:rPr lang="en-US" dirty="0"/>
              <a:t> that can</a:t>
            </a:r>
            <a:r>
              <a:rPr lang="en-US" baseline="0" dirty="0"/>
              <a:t> be used for the LB on External and Internal</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14</a:t>
            </a:fld>
            <a:endParaRPr lang="en-US"/>
          </a:p>
        </p:txBody>
      </p:sp>
    </p:spTree>
    <p:extLst>
      <p:ext uri="{BB962C8B-B14F-4D97-AF65-F5344CB8AC3E}">
        <p14:creationId xmlns:p14="http://schemas.microsoft.com/office/powerpoint/2010/main" val="67597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inbound</a:t>
            </a:r>
            <a:r>
              <a:rPr lang="en-US" baseline="0" dirty="0"/>
              <a:t> NAT rules list what traffic is allowed in and where it will be directed.</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15</a:t>
            </a:fld>
            <a:endParaRPr lang="en-US"/>
          </a:p>
        </p:txBody>
      </p:sp>
    </p:spTree>
    <p:extLst>
      <p:ext uri="{BB962C8B-B14F-4D97-AF65-F5344CB8AC3E}">
        <p14:creationId xmlns:p14="http://schemas.microsoft.com/office/powerpoint/2010/main" val="433964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a:t>
            </a:r>
            <a:r>
              <a:rPr lang="en-US" baseline="0" dirty="0"/>
              <a:t> rules are used to move traffic from the front of the load balancer to the backend devices such as your webservers.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16</a:t>
            </a:fld>
            <a:endParaRPr lang="en-US"/>
          </a:p>
        </p:txBody>
      </p:sp>
    </p:spTree>
    <p:extLst>
      <p:ext uri="{BB962C8B-B14F-4D97-AF65-F5344CB8AC3E}">
        <p14:creationId xmlns:p14="http://schemas.microsoft.com/office/powerpoint/2010/main" val="3847860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LB probes are used to ensure that traffic</a:t>
            </a:r>
            <a:r>
              <a:rPr lang="en-US" baseline="0" dirty="0"/>
              <a:t> in only directed to Back end devices that are “up” and “functioning”.</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17</a:t>
            </a:fld>
            <a:endParaRPr lang="en-US"/>
          </a:p>
        </p:txBody>
      </p:sp>
    </p:spTree>
    <p:extLst>
      <p:ext uri="{BB962C8B-B14F-4D97-AF65-F5344CB8AC3E}">
        <p14:creationId xmlns:p14="http://schemas.microsoft.com/office/powerpoint/2010/main" val="201538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An Internal</a:t>
            </a:r>
            <a:r>
              <a:rPr lang="en-US" i="1" u="sng" baseline="0" dirty="0"/>
              <a:t> LB could also be used in conjunction with an External LB. </a:t>
            </a:r>
            <a:r>
              <a:rPr lang="en-US" baseline="0" dirty="0"/>
              <a:t> </a:t>
            </a:r>
            <a:r>
              <a:rPr lang="en-US" u="sng" baseline="0" dirty="0"/>
              <a:t>In this configuration we have an External LB which is accessed from the Internet by users of the front-end WEB servers. The WEB servers then communicate through the Internal LB to the API tier of the application</a:t>
            </a:r>
            <a:r>
              <a:rPr lang="en-US" baseline="0" dirty="0"/>
              <a: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18</a:t>
            </a:fld>
            <a:endParaRPr lang="en-US"/>
          </a:p>
        </p:txBody>
      </p:sp>
    </p:spTree>
    <p:extLst>
      <p:ext uri="{BB962C8B-B14F-4D97-AF65-F5344CB8AC3E}">
        <p14:creationId xmlns:p14="http://schemas.microsoft.com/office/powerpoint/2010/main" val="3719391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i="1" u="sng" dirty="0"/>
              <a:t>Application Gateway</a:t>
            </a:r>
            <a:r>
              <a:rPr lang="en-US" i="1" u="sng" baseline="0" dirty="0"/>
              <a:t> is a Protocol Load Balancer</a:t>
            </a:r>
            <a:r>
              <a:rPr lang="en-US" baseline="0" dirty="0"/>
              <a:t>.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This means that it works with application layers of TCP/IP.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These include HTTP, Session Affinity to direct traffic to specific servers and SSL offload which moves the processing of secure packets off of the webserver to the Application Gateway.</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19</a:t>
            </a:fld>
            <a:endParaRPr lang="en-US"/>
          </a:p>
        </p:txBody>
      </p:sp>
    </p:spTree>
    <p:extLst>
      <p:ext uri="{BB962C8B-B14F-4D97-AF65-F5344CB8AC3E}">
        <p14:creationId xmlns:p14="http://schemas.microsoft.com/office/powerpoint/2010/main" val="577155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Application</a:t>
            </a:r>
            <a:r>
              <a:rPr lang="en-US" baseline="0" dirty="0"/>
              <a:t> Gateway is a purpose built Appliance.  This means that is available to be provisioned without complex configuration on the part of the administrator.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The most popular used are HTTP routing based on polices specific to applications.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SSL termination is also very useful to improve the responsiveness of web servers.  By having the SSL decryption and encryption done at the application gateway this dramatically lessens the processor load at the IIS VMs.</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21</a:t>
            </a:fld>
            <a:endParaRPr lang="en-US"/>
          </a:p>
        </p:txBody>
      </p:sp>
    </p:spTree>
    <p:extLst>
      <p:ext uri="{BB962C8B-B14F-4D97-AF65-F5344CB8AC3E}">
        <p14:creationId xmlns:p14="http://schemas.microsoft.com/office/powerpoint/2010/main" val="48363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Notes</a:t>
            </a:r>
          </a:p>
          <a:p>
            <a:r>
              <a:rPr lang="en-US" sz="1200" kern="1200" dirty="0">
                <a:solidFill>
                  <a:schemeClr val="tx1"/>
                </a:solidFill>
                <a:effectLst/>
                <a:latin typeface="Segoe UI" pitchFamily="34" charset="0"/>
                <a:ea typeface="+mn-ea"/>
                <a:cs typeface="+mn-cs"/>
              </a:rPr>
              <a:t>Microsoft Azure has fully embraced the Hybrid IT concept and has extensive support for several connectivity scenarios. </a:t>
            </a:r>
          </a:p>
          <a:p>
            <a:r>
              <a:rPr lang="en-US" sz="1200" kern="1200" dirty="0">
                <a:solidFill>
                  <a:schemeClr val="tx1"/>
                </a:solidFill>
                <a:effectLst/>
                <a:latin typeface="Segoe UI" pitchFamily="34" charset="0"/>
                <a:ea typeface="+mn-ea"/>
                <a:cs typeface="+mn-cs"/>
              </a:rPr>
              <a:t>&lt;click&gt;</a:t>
            </a:r>
          </a:p>
          <a:p>
            <a:r>
              <a:rPr lang="en-US" sz="1200" i="1" u="sng" kern="1200" dirty="0">
                <a:solidFill>
                  <a:schemeClr val="tx1"/>
                </a:solidFill>
                <a:effectLst/>
                <a:latin typeface="Segoe UI" pitchFamily="34" charset="0"/>
                <a:ea typeface="+mn-ea"/>
                <a:cs typeface="+mn-cs"/>
              </a:rPr>
              <a:t>The first option is Point-to-Site. Point to site allows an administrator to configure up to 128 client machines using certificate authentication direct access to a virtual network in Microsoft Azure. Maximum bandwidth for point-to-site is 80 Mbps per gateway. </a:t>
            </a:r>
          </a:p>
          <a:p>
            <a:r>
              <a:rPr lang="en-US" sz="1200" b="1" i="0" kern="1200" dirty="0">
                <a:solidFill>
                  <a:schemeClr val="tx1"/>
                </a:solidFill>
                <a:effectLst/>
                <a:latin typeface="+mn-lt"/>
                <a:ea typeface="+mn-ea"/>
                <a:cs typeface="+mn-cs"/>
              </a:rPr>
              <a:t>Secure Socket Tunneling Protocol (SSTP) is a new form of VPN tunnel with features that allow traffic to pass through firewalls that block PPTP and L2TP/IPsec traffic. SSTP provides a mechanism to encapsulate PPP traffic over the SSL channel of the HTTPS protocol.</a:t>
            </a:r>
            <a:endParaRPr lang="en-US" sz="1200" b="1" i="1" u="sng"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u="sng" kern="1200" dirty="0">
                <a:solidFill>
                  <a:schemeClr val="tx1"/>
                </a:solidFill>
                <a:effectLst/>
                <a:latin typeface="Segoe UI" pitchFamily="34" charset="0"/>
                <a:ea typeface="+mn-ea"/>
                <a:cs typeface="+mn-cs"/>
              </a:rPr>
              <a:t>The second option is Site-to-Site connectivity. Site-to-site requires a public IP address and a physical or software based device that supports IPSEC VPN connectivity. </a:t>
            </a:r>
            <a:r>
              <a:rPr lang="en-US" sz="1200" kern="1200" dirty="0">
                <a:solidFill>
                  <a:schemeClr val="tx1"/>
                </a:solidFill>
                <a:effectLst/>
                <a:latin typeface="Segoe UI" pitchFamily="34" charset="0"/>
                <a:ea typeface="+mn-ea"/>
                <a:cs typeface="+mn-cs"/>
              </a:rPr>
              <a:t>Site to site can connect entire networks from on-premises to Microsoft Azure based virtual networks. Connectivity occurs over the an Internet connection. </a:t>
            </a:r>
            <a:r>
              <a:rPr lang="en-US" sz="1200" u="sng" kern="1200" dirty="0">
                <a:solidFill>
                  <a:schemeClr val="tx1"/>
                </a:solidFill>
                <a:effectLst/>
                <a:latin typeface="Segoe UI" pitchFamily="34" charset="0"/>
                <a:ea typeface="+mn-ea"/>
                <a:cs typeface="+mn-cs"/>
              </a:rPr>
              <a:t>Maximum bandwidth for site-to-site is 80 Mbps per gateway. </a:t>
            </a:r>
          </a:p>
          <a:p>
            <a:r>
              <a:rPr lang="en-US" sz="1200" kern="1200" dirty="0">
                <a:solidFill>
                  <a:schemeClr val="tx1"/>
                </a:solidFill>
                <a:effectLst/>
                <a:latin typeface="Segoe UI" pitchFamily="34" charset="0"/>
                <a:ea typeface="+mn-ea"/>
                <a:cs typeface="+mn-cs"/>
              </a:rPr>
              <a:t>&lt;click&gt;</a:t>
            </a:r>
          </a:p>
          <a:p>
            <a:r>
              <a:rPr lang="en-US" sz="1200" b="0" i="0" kern="1200" dirty="0">
                <a:solidFill>
                  <a:schemeClr val="tx1"/>
                </a:solidFill>
                <a:effectLst/>
                <a:latin typeface="+mn-lt"/>
                <a:ea typeface="+mn-ea"/>
                <a:cs typeface="+mn-cs"/>
              </a:rPr>
              <a:t>Internet Protocol Security (IPsec) is a protocol suite for secure Internet Protocol (IP) communications that works by authenticating and encrypting each IP packet ...</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The final option is Microsoft Azure ExpressRoute. ExpressRoute provides a dedicated circuit between you’re hardware that is either co-located at an Exchange Provider such as </a:t>
            </a:r>
            <a:r>
              <a:rPr lang="en-US" sz="1200" kern="1200" dirty="0" err="1">
                <a:solidFill>
                  <a:schemeClr val="tx1"/>
                </a:solidFill>
                <a:effectLst/>
                <a:latin typeface="Segoe UI" pitchFamily="34" charset="0"/>
                <a:ea typeface="+mn-ea"/>
                <a:cs typeface="+mn-cs"/>
              </a:rPr>
              <a:t>Equinix</a:t>
            </a:r>
            <a:r>
              <a:rPr lang="en-US" sz="1200" kern="1200" dirty="0">
                <a:solidFill>
                  <a:schemeClr val="tx1"/>
                </a:solidFill>
                <a:effectLst/>
                <a:latin typeface="Segoe UI" pitchFamily="34" charset="0"/>
                <a:ea typeface="+mn-ea"/>
                <a:cs typeface="+mn-cs"/>
              </a:rPr>
              <a:t> or Level 3 or as an additional site on your MPLS VPN Based WAN through a Network Service Provider. </a:t>
            </a:r>
            <a:r>
              <a:rPr lang="en-US" sz="1200" i="1" u="sng" kern="1200" dirty="0">
                <a:solidFill>
                  <a:schemeClr val="tx1"/>
                </a:solidFill>
                <a:effectLst/>
                <a:latin typeface="Segoe UI" pitchFamily="34" charset="0"/>
                <a:ea typeface="+mn-ea"/>
                <a:cs typeface="+mn-cs"/>
              </a:rPr>
              <a:t>Depending on which type of ExpressRoute provider you choose bandwidth options can range from 10 Mbps all the way up to 10 </a:t>
            </a:r>
            <a:r>
              <a:rPr lang="en-US" sz="1200" i="1" u="sng" kern="1200" dirty="0" err="1">
                <a:solidFill>
                  <a:schemeClr val="tx1"/>
                </a:solidFill>
                <a:effectLst/>
                <a:latin typeface="Segoe UI" pitchFamily="34" charset="0"/>
                <a:ea typeface="+mn-ea"/>
                <a:cs typeface="+mn-cs"/>
              </a:rPr>
              <a:t>Gbps</a:t>
            </a:r>
            <a:r>
              <a:rPr lang="en-US" sz="1200" i="1" u="sng" kern="1200" dirty="0">
                <a:solidFill>
                  <a:schemeClr val="tx1"/>
                </a:solidFill>
                <a:effectLst/>
                <a:latin typeface="Segoe UI" pitchFamily="34"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a:t>
            </a:fld>
            <a:endParaRPr lang="en-US"/>
          </a:p>
        </p:txBody>
      </p:sp>
    </p:spTree>
    <p:extLst>
      <p:ext uri="{BB962C8B-B14F-4D97-AF65-F5344CB8AC3E}">
        <p14:creationId xmlns:p14="http://schemas.microsoft.com/office/powerpoint/2010/main" val="406026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i="1" u="sng" dirty="0"/>
              <a:t>Network Security Groups</a:t>
            </a:r>
            <a:r>
              <a:rPr lang="en-US" i="1" u="sng" baseline="0" dirty="0"/>
              <a:t> are essentially firewall rules that can be applied to virtual machines and Virtual Network subnets.</a:t>
            </a:r>
          </a:p>
          <a:p>
            <a:pPr marL="285750" indent="-285750">
              <a:buFont typeface="Arial" panose="020B0604020202020204" pitchFamily="34" charset="0"/>
              <a:buChar char="•"/>
            </a:pPr>
            <a:endParaRPr lang="en-US" b="0" i="1" u="sng" baseline="0" dirty="0"/>
          </a:p>
          <a:p>
            <a:pPr marL="285750" indent="-285750">
              <a:buFont typeface="Arial" panose="020B0604020202020204" pitchFamily="34" charset="0"/>
              <a:buChar char="•"/>
            </a:pPr>
            <a:r>
              <a:rPr lang="en-US" b="1" i="1" u="sng" baseline="0" dirty="0"/>
              <a:t>DMZ scenario ( demarcation zone)</a:t>
            </a:r>
            <a:endParaRPr lang="en-US" b="1" i="1" baseline="0" dirty="0"/>
          </a:p>
          <a:p>
            <a:pPr marL="285750" indent="-285750">
              <a:buFont typeface="Arial" panose="020B0604020202020204" pitchFamily="34" charset="0"/>
              <a:buChar char="•"/>
            </a:pPr>
            <a:r>
              <a:rPr lang="en-US" b="0" i="1" baseline="0" dirty="0"/>
              <a:t>Only one Network Security Group can be associated with a Virtual Machine or Virtual Network subnet.</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When you create a Network Security Group, it is created in a specific Microsoft Azure Region.</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Each Network Security Group can support up to 200 rules, and each rule specifies properties such as:</a:t>
            </a:r>
          </a:p>
          <a:p>
            <a:endParaRPr lang="en-US" baseline="0" dirty="0"/>
          </a:p>
          <a:p>
            <a:pPr marL="285750" indent="-285750">
              <a:buFont typeface="Arial" panose="020B0604020202020204" pitchFamily="34" charset="0"/>
              <a:buChar char="•"/>
            </a:pPr>
            <a:r>
              <a:rPr lang="en-US" baseline="0" dirty="0"/>
              <a:t>Inbound or outbound traffic</a:t>
            </a:r>
          </a:p>
          <a:p>
            <a:pPr marL="285750" indent="-285750">
              <a:buFont typeface="Arial" panose="020B0604020202020204" pitchFamily="34" charset="0"/>
              <a:buChar char="•"/>
            </a:pPr>
            <a:r>
              <a:rPr lang="en-US" baseline="0" dirty="0"/>
              <a:t>Priority (lower numbers are processed first)</a:t>
            </a:r>
          </a:p>
          <a:p>
            <a:pPr marL="285750" indent="-285750">
              <a:buFont typeface="Arial" panose="020B0604020202020204" pitchFamily="34" charset="0"/>
              <a:buChar char="•"/>
            </a:pPr>
            <a:r>
              <a:rPr lang="en-US" baseline="0" dirty="0"/>
              <a:t>Source and Destination IP addresses</a:t>
            </a:r>
          </a:p>
          <a:p>
            <a:pPr marL="285750" indent="-285750">
              <a:buFont typeface="Arial" panose="020B0604020202020204" pitchFamily="34" charset="0"/>
              <a:buChar char="•"/>
            </a:pPr>
            <a:r>
              <a:rPr lang="en-US" baseline="0" dirty="0"/>
              <a:t>Source and Destination Ports</a:t>
            </a:r>
          </a:p>
          <a:p>
            <a:pPr marL="285750" indent="-285750">
              <a:buFont typeface="Arial" panose="020B0604020202020204" pitchFamily="34" charset="0"/>
              <a:buChar char="•"/>
            </a:pPr>
            <a:r>
              <a:rPr lang="en-US" baseline="0" dirty="0"/>
              <a:t>Protocol: TCP or UDP</a:t>
            </a:r>
          </a:p>
          <a:p>
            <a:pPr marL="285750" indent="-285750">
              <a:buFont typeface="Arial" panose="020B0604020202020204" pitchFamily="34" charset="0"/>
              <a:buChar char="•"/>
            </a:pPr>
            <a:r>
              <a:rPr lang="en-US" baseline="0" dirty="0"/>
              <a:t>Allow or Deny</a:t>
            </a:r>
          </a:p>
        </p:txBody>
      </p:sp>
      <p:sp>
        <p:nvSpPr>
          <p:cNvPr id="4" name="Slide Number Placeholder 3"/>
          <p:cNvSpPr>
            <a:spLocks noGrp="1"/>
          </p:cNvSpPr>
          <p:nvPr>
            <p:ph type="sldNum" sz="quarter" idx="10"/>
          </p:nvPr>
        </p:nvSpPr>
        <p:spPr/>
        <p:txBody>
          <a:bodyPr/>
          <a:lstStyle/>
          <a:p>
            <a:fld id="{71A41F1F-90BE-488A-B820-D47438566D65}" type="slidenum">
              <a:rPr lang="en-US" smtClean="0"/>
              <a:t>22</a:t>
            </a:fld>
            <a:endParaRPr lang="en-US"/>
          </a:p>
        </p:txBody>
      </p:sp>
    </p:spTree>
    <p:extLst>
      <p:ext uri="{BB962C8B-B14F-4D97-AF65-F5344CB8AC3E}">
        <p14:creationId xmlns:p14="http://schemas.microsoft.com/office/powerpoint/2010/main" val="222371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typical web application that is deployed</a:t>
            </a:r>
            <a:r>
              <a:rPr lang="en-US" baseline="0" dirty="0"/>
              <a:t> to a VNET with the address space of 10.0.0.0/16 giving us 65000+ IP addresses.  There are two subnets that are supporting VMs from two different tiers of the application.  The first is a web tier with the address space of 10.20.1.0/24 with 256 addresses and the second is the data tier with a space of 10.20.2.0/24 also with 256 addresses.</a:t>
            </a:r>
          </a:p>
          <a:p>
            <a:endParaRPr lang="en-US" baseline="0" dirty="0"/>
          </a:p>
          <a:p>
            <a:r>
              <a:rPr lang="en-US" baseline="0" dirty="0"/>
              <a:t>Now it is important to understand that we only want traffic from the outside to talk to the web server and only the web servers should be able to talk to our SQL Servers.  This will keep our data secure.</a:t>
            </a:r>
          </a:p>
          <a:p>
            <a:endParaRPr lang="en-US" baseline="0" dirty="0"/>
          </a:p>
          <a:p>
            <a:r>
              <a:rPr lang="en-US" baseline="0" dirty="0"/>
              <a:t>So we will first create a Network Security Group called</a:t>
            </a:r>
            <a:r>
              <a:rPr lang="en-US" b="1" baseline="0" dirty="0"/>
              <a:t> </a:t>
            </a:r>
            <a:r>
              <a:rPr lang="en-US" b="1" baseline="0" dirty="0" err="1"/>
              <a:t>WebSecurityGroup</a:t>
            </a:r>
            <a:r>
              <a:rPr lang="en-US" b="1" baseline="0" dirty="0"/>
              <a:t> </a:t>
            </a:r>
            <a:r>
              <a:rPr lang="en-US" baseline="0" dirty="0"/>
              <a:t>that will allow traffic from:</a:t>
            </a:r>
          </a:p>
          <a:p>
            <a:r>
              <a:rPr lang="en-US" baseline="0" dirty="0"/>
              <a:t>Source Internet</a:t>
            </a:r>
          </a:p>
          <a:p>
            <a:r>
              <a:rPr lang="en-US" baseline="0" dirty="0"/>
              <a:t>The Port Range is Anything</a:t>
            </a:r>
          </a:p>
          <a:p>
            <a:r>
              <a:rPr lang="en-US" baseline="0" dirty="0"/>
              <a:t>The Destination Port Range is only going to be 80</a:t>
            </a:r>
          </a:p>
          <a:p>
            <a:r>
              <a:rPr lang="en-US" baseline="0" dirty="0"/>
              <a:t>And we will only allow that traffic to the address space for this subnet, so only to machines on the 10.20.1.0 network.</a:t>
            </a:r>
          </a:p>
          <a:p>
            <a:endParaRPr lang="en-US" baseline="0" dirty="0"/>
          </a:p>
          <a:p>
            <a:r>
              <a:rPr lang="en-US" baseline="0" dirty="0"/>
              <a:t>Next we need our Web Servers to be able to talk to the SQL Servers, so we will create a Network Security Group called </a:t>
            </a:r>
            <a:r>
              <a:rPr lang="en-US" b="1" baseline="0" dirty="0" err="1"/>
              <a:t>SQLSecurityGroup</a:t>
            </a:r>
            <a:r>
              <a:rPr lang="en-US" b="1" baseline="0" dirty="0"/>
              <a:t> </a:t>
            </a:r>
            <a:r>
              <a:rPr lang="en-US" b="0" baseline="0" dirty="0"/>
              <a:t>that will allow traffic from:</a:t>
            </a:r>
          </a:p>
          <a:p>
            <a:r>
              <a:rPr lang="en-US" baseline="0" dirty="0"/>
              <a:t>Source 10.20.1.0/24 which will only allow our IIS servers to pass traffic</a:t>
            </a:r>
          </a:p>
          <a:p>
            <a:r>
              <a:rPr lang="en-US" baseline="0" dirty="0"/>
              <a:t>The Port Range is Anything</a:t>
            </a:r>
          </a:p>
          <a:p>
            <a:r>
              <a:rPr lang="en-US" baseline="0" dirty="0"/>
              <a:t>The Destination Port Range is only going to be 1433 which means that they will only be able to connect to SQL</a:t>
            </a:r>
          </a:p>
          <a:p>
            <a:r>
              <a:rPr lang="en-US" baseline="0" dirty="0"/>
              <a:t>And we will only allow that traffic to the address space for this subnet, so only to machines on the 10.20.2.0 network.</a:t>
            </a:r>
          </a:p>
          <a:p>
            <a:endParaRPr lang="en-US" baseline="0" dirty="0"/>
          </a:p>
          <a:p>
            <a:endParaRPr lang="en-US" baseline="0" dirty="0"/>
          </a:p>
          <a:p>
            <a:r>
              <a:rPr lang="en-US" baseline="0" dirty="0"/>
              <a:t>Question:</a:t>
            </a:r>
          </a:p>
          <a:p>
            <a:r>
              <a:rPr lang="en-US" baseline="0" dirty="0"/>
              <a:t>Could we Remote Desktop from IIS-VM-01 to SQL-VM-01?</a:t>
            </a:r>
          </a:p>
          <a:p>
            <a:r>
              <a:rPr lang="en-US" baseline="0" dirty="0"/>
              <a:t>Answer:</a:t>
            </a:r>
          </a:p>
          <a:p>
            <a:r>
              <a:rPr lang="en-US" baseline="0" dirty="0"/>
              <a:t>No because the Network security group only allows destination traffic to 1433.</a:t>
            </a:r>
          </a:p>
          <a:p>
            <a:r>
              <a:rPr lang="en-US" baseline="0" dirty="0"/>
              <a:t>RDP talks over port 3389.</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24</a:t>
            </a:fld>
            <a:endParaRPr lang="en-US"/>
          </a:p>
        </p:txBody>
      </p:sp>
    </p:spTree>
    <p:extLst>
      <p:ext uri="{BB962C8B-B14F-4D97-AF65-F5344CB8AC3E}">
        <p14:creationId xmlns:p14="http://schemas.microsoft.com/office/powerpoint/2010/main" val="3918724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create virtual machines (VMs) in Azure and attach multiple network interfaces (NICs) to each of your VMs. Multiple NICs are a requirement for many network virtual appliances, such as application delivery and WAN optimization solutions. Multiple NICs also provide isolation of traffic between NICs.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create a virtual machine (VM) in Azure that has multiple virtual network interfaces (NICs) attached to it. A common scenario would be to have different subnets for front-end and back-end connectivity, or a network dedicated to a monitoring or backup solution</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25</a:t>
            </a:fld>
            <a:endParaRPr lang="en-US"/>
          </a:p>
        </p:txBody>
      </p:sp>
    </p:spTree>
    <p:extLst>
      <p:ext uri="{BB962C8B-B14F-4D97-AF65-F5344CB8AC3E}">
        <p14:creationId xmlns:p14="http://schemas.microsoft.com/office/powerpoint/2010/main" val="145851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Certain</a:t>
            </a:r>
            <a:r>
              <a:rPr lang="en-US" baseline="0" dirty="0"/>
              <a:t> Virtual Machines can be configured to have multiple network interfaces, which allows for separation of front-end and back-end traffic.</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Only certain Virtual Machine sizes are supported for multiple NICs. For more information about which sizes are supported, see the link on the slide.</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In order to utilize multiple NICs, Azure Virtual Machines </a:t>
            </a:r>
            <a:r>
              <a:rPr lang="en-US" b="1" i="1" u="sng" baseline="0" dirty="0"/>
              <a:t>must</a:t>
            </a:r>
            <a:r>
              <a:rPr lang="en-US" i="1" u="sng" baseline="0" dirty="0"/>
              <a:t> be deployed into a Virtual Network.</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When multiple NICs are desired for a particular virtual machine, they </a:t>
            </a:r>
            <a:r>
              <a:rPr lang="en-US" b="1" baseline="0" dirty="0"/>
              <a:t>must</a:t>
            </a:r>
            <a:r>
              <a:rPr lang="en-US" baseline="0" dirty="0"/>
              <a:t> be added when the VM configuration is initially created.</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26</a:t>
            </a:fld>
            <a:endParaRPr lang="en-US"/>
          </a:p>
        </p:txBody>
      </p:sp>
    </p:spTree>
    <p:extLst>
      <p:ext uri="{BB962C8B-B14F-4D97-AF65-F5344CB8AC3E}">
        <p14:creationId xmlns:p14="http://schemas.microsoft.com/office/powerpoint/2010/main" val="2965644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After a NIC is created, you can change the subnet it's connected to, but you cannot change the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it's connected to.</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 a MAC address, which is persisted with the NIC for as long as it remains attached to a VM. The MAC address is persisted whether the VM is restarted (from within the operating system) or stopped (de-allocated) and started using the Azure Portal, Azure PowerShell, or the Azure Command-Line Interface. If it's detached from a VM and attached to a different VM, the NIC receives a different MAC</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27</a:t>
            </a:fld>
            <a:endParaRPr lang="en-US"/>
          </a:p>
        </p:txBody>
      </p:sp>
    </p:spTree>
    <p:extLst>
      <p:ext uri="{BB962C8B-B14F-4D97-AF65-F5344CB8AC3E}">
        <p14:creationId xmlns:p14="http://schemas.microsoft.com/office/powerpoint/2010/main" val="2222262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for default routes based on the VNET configuration.</a:t>
            </a:r>
          </a:p>
        </p:txBody>
      </p:sp>
      <p:sp>
        <p:nvSpPr>
          <p:cNvPr id="4" name="Slide Number Placeholder 3"/>
          <p:cNvSpPr>
            <a:spLocks noGrp="1"/>
          </p:cNvSpPr>
          <p:nvPr>
            <p:ph type="sldNum" sz="quarter" idx="10"/>
          </p:nvPr>
        </p:nvSpPr>
        <p:spPr/>
        <p:txBody>
          <a:bodyPr/>
          <a:lstStyle/>
          <a:p>
            <a:fld id="{71A41F1F-90BE-488A-B820-D47438566D65}" type="slidenum">
              <a:rPr lang="en-US" smtClean="0"/>
              <a:t>28</a:t>
            </a:fld>
            <a:endParaRPr lang="en-US"/>
          </a:p>
        </p:txBody>
      </p:sp>
    </p:spTree>
    <p:extLst>
      <p:ext uri="{BB962C8B-B14F-4D97-AF65-F5344CB8AC3E}">
        <p14:creationId xmlns:p14="http://schemas.microsoft.com/office/powerpoint/2010/main" val="54797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Here we see</a:t>
            </a:r>
            <a:r>
              <a:rPr lang="en-US" baseline="0" dirty="0"/>
              <a:t> the stand configuration for VNETs in azure.  By default have traffic flowing into the network directly to the front-end of our application then traffic from those VMs to the backend subnet for Data from perhaps a SQL Server.</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When using “User Defined Routes” the traffic is directed to other VMs first for processing.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In this case there could be a content switching appliance that is directing traffic to the correct VMs and then in the backend we might be putting the data through a Firewall to ensure that there isn’t malicious behavior happening in the traffic to ensure our data is secure.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For example we might not allow traffic from clients connecting to our data from outside of our country.</a:t>
            </a:r>
          </a:p>
          <a:p>
            <a:pPr marL="285750" indent="-285750">
              <a:buFont typeface="Arial" panose="020B0604020202020204" pitchFamily="34" charset="0"/>
              <a:buChar char="•"/>
            </a:pPr>
            <a:endParaRPr lang="en-US" b="1" baseline="0" dirty="0"/>
          </a:p>
          <a:p>
            <a:pPr marL="285750" indent="-285750">
              <a:buFont typeface="Arial" panose="020B0604020202020204" pitchFamily="34" charset="0"/>
              <a:buChar char="•"/>
            </a:pPr>
            <a:r>
              <a:rPr lang="en-US" b="1" baseline="0" dirty="0"/>
              <a:t>User Route ( </a:t>
            </a:r>
            <a:r>
              <a:rPr lang="en-US" b="1" baseline="0" dirty="0" err="1"/>
              <a:t>Virual</a:t>
            </a:r>
            <a:r>
              <a:rPr lang="en-US" b="1" baseline="0" dirty="0"/>
              <a:t> Network) Does – IP forwarding work</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29</a:t>
            </a:fld>
            <a:endParaRPr lang="en-US"/>
          </a:p>
        </p:txBody>
      </p:sp>
    </p:spTree>
    <p:extLst>
      <p:ext uri="{BB962C8B-B14F-4D97-AF65-F5344CB8AC3E}">
        <p14:creationId xmlns:p14="http://schemas.microsoft.com/office/powerpoint/2010/main" val="230585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Forced tunneling lets you redirect or "force" all Internet-bound traffic back to your on-premises location via a Site-to-Site VPN tunnel for inspection and auditing. </a:t>
            </a:r>
            <a:r>
              <a:rPr lang="en-US" dirty="0"/>
              <a:t>This is a typical security requirement by</a:t>
            </a:r>
            <a:r>
              <a:rPr lang="en-US" baseline="0" dirty="0"/>
              <a:t> corporate security teams</a:t>
            </a:r>
            <a:r>
              <a:rPr lang="en-US" dirty="0"/>
              <a:t>. </a:t>
            </a:r>
          </a:p>
          <a:p>
            <a:endParaRPr lang="en-US" dirty="0"/>
          </a:p>
          <a:p>
            <a:r>
              <a:rPr lang="en-US" i="1" dirty="0"/>
              <a:t>Without forced tunneling, Internet-bound traffic from your VMs in Azure will always traverse from Azure network infrastructure directly out to the Internet, without the option to allow you to inspect or audit the traffic.</a:t>
            </a:r>
          </a:p>
          <a:p>
            <a:endParaRPr lang="en-US" dirty="0"/>
          </a:p>
          <a:p>
            <a:r>
              <a:rPr lang="en-US" i="1" u="sng" dirty="0"/>
              <a:t>Forced tunneling must be associated</a:t>
            </a:r>
            <a:r>
              <a:rPr lang="en-US" i="1" u="sng" baseline="0" dirty="0"/>
              <a:t> with a </a:t>
            </a:r>
            <a:r>
              <a:rPr lang="en-US" i="1" u="sng" baseline="0" dirty="0" err="1"/>
              <a:t>VNet</a:t>
            </a:r>
            <a:r>
              <a:rPr lang="en-US" i="1" u="sng" baseline="0" dirty="0"/>
              <a:t> that has a dynamic routing VPN gateway (not a static gateway).</a:t>
            </a:r>
            <a:endParaRPr lang="en-US"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30</a:t>
            </a:fld>
            <a:endParaRPr lang="en-US"/>
          </a:p>
        </p:txBody>
      </p:sp>
    </p:spTree>
    <p:extLst>
      <p:ext uri="{BB962C8B-B14F-4D97-AF65-F5344CB8AC3E}">
        <p14:creationId xmlns:p14="http://schemas.microsoft.com/office/powerpoint/2010/main" val="36679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Azure DNS is a global</a:t>
            </a:r>
            <a:r>
              <a:rPr lang="en-US" baseline="0" dirty="0"/>
              <a:t> hyper scale service for managing DNS.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By hosting DNS in Azure complexity is reduced dramatically as updates can be scripted together with upgrades or migrations and DNS updates will be propagated in only seconds.</a:t>
            </a:r>
            <a:endParaRPr lang="en-US" dirty="0"/>
          </a:p>
          <a:p>
            <a:endParaRPr lang="en-US" dirty="0"/>
          </a:p>
          <a:p>
            <a:r>
              <a:rPr lang="en-US" b="1" dirty="0"/>
              <a:t>Edge server-</a:t>
            </a:r>
          </a:p>
          <a:p>
            <a:r>
              <a:rPr lang="en-US" sz="1200" b="1" i="0" kern="1200" dirty="0">
                <a:solidFill>
                  <a:schemeClr val="tx1"/>
                </a:solidFill>
                <a:effectLst/>
                <a:latin typeface="+mn-lt"/>
                <a:ea typeface="+mn-ea"/>
                <a:cs typeface="+mn-cs"/>
              </a:rPr>
              <a:t>To improve user experience and lower transmission costs, large companies set up servers with copies of data in strategic geographic locations around the world. This is called a CDN, and these servers are called </a:t>
            </a:r>
            <a:r>
              <a:rPr lang="en-US" sz="1200" b="1" i="1" kern="1200" dirty="0">
                <a:solidFill>
                  <a:schemeClr val="tx1"/>
                </a:solidFill>
                <a:effectLst/>
                <a:latin typeface="+mn-lt"/>
                <a:ea typeface="+mn-ea"/>
                <a:cs typeface="+mn-cs"/>
              </a:rPr>
              <a:t>edge servers</a:t>
            </a:r>
            <a:r>
              <a:rPr lang="en-US" sz="1200" b="1" i="0" kern="1200" dirty="0">
                <a:solidFill>
                  <a:schemeClr val="tx1"/>
                </a:solidFill>
                <a:effectLst/>
                <a:latin typeface="+mn-lt"/>
                <a:ea typeface="+mn-ea"/>
                <a:cs typeface="+mn-cs"/>
              </a:rPr>
              <a:t>, as they are closest on the company’s network to the end-user.</a:t>
            </a:r>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31</a:t>
            </a:fld>
            <a:endParaRPr lang="en-US"/>
          </a:p>
        </p:txBody>
      </p:sp>
    </p:spTree>
    <p:extLst>
      <p:ext uri="{BB962C8B-B14F-4D97-AF65-F5344CB8AC3E}">
        <p14:creationId xmlns:p14="http://schemas.microsoft.com/office/powerpoint/2010/main" val="244067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Manager can</a:t>
            </a:r>
            <a:r>
              <a:rPr lang="en-US" baseline="0" dirty="0"/>
              <a:t> be used to direct internet traffic to the desired location or a failover location.  This is done at the DNS layer before getting to a Load Balancer.</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32</a:t>
            </a:fld>
            <a:endParaRPr lang="en-US"/>
          </a:p>
        </p:txBody>
      </p:sp>
    </p:spTree>
    <p:extLst>
      <p:ext uri="{BB962C8B-B14F-4D97-AF65-F5344CB8AC3E}">
        <p14:creationId xmlns:p14="http://schemas.microsoft.com/office/powerpoint/2010/main" val="47260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Networking in Azure is extremely</a:t>
            </a:r>
            <a:r>
              <a:rPr lang="en-US" baseline="0" dirty="0"/>
              <a:t> powerful, but also very approachable for all skill levels.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a:t>
            </a:r>
            <a:r>
              <a:rPr lang="en-US" baseline="0" dirty="0"/>
              <a:t> is an example of a typical N-Tier application network configuration in Azure including a Hybrid Connection to an On-Premises Datacenter.</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Azure Networking allow for public connections to the internet and Virtual Networks along with scalable External and Internal Load Balancer.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Securing the network can be accomplished via Access Control Lists and Network Securing Groups.</a:t>
            </a:r>
            <a:endParaRPr lang="en-US" i="1" u="sng" dirty="0"/>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interface controller (</a:t>
            </a:r>
            <a:r>
              <a:rPr lang="en-US" sz="1200" b="1" i="0" kern="1200" dirty="0">
                <a:solidFill>
                  <a:schemeClr val="tx1"/>
                </a:solidFill>
                <a:effectLst/>
                <a:latin typeface="+mn-lt"/>
                <a:ea typeface="+mn-ea"/>
                <a:cs typeface="+mn-cs"/>
              </a:rPr>
              <a:t>NIC</a:t>
            </a:r>
            <a:r>
              <a:rPr lang="en-US" sz="1200" b="0" i="0" kern="1200" dirty="0">
                <a:solidFill>
                  <a:schemeClr val="tx1"/>
                </a:solidFill>
                <a:effectLst/>
                <a:latin typeface="+mn-lt"/>
                <a:ea typeface="+mn-ea"/>
                <a:cs typeface="+mn-cs"/>
              </a:rPr>
              <a:t>, also known as </a:t>
            </a:r>
            <a:r>
              <a:rPr lang="en-US" sz="1200" b="0" i="0" kern="1200" dirty="0" err="1">
                <a:solidFill>
                  <a:schemeClr val="tx1"/>
                </a:solidFill>
                <a:effectLst/>
                <a:latin typeface="+mn-lt"/>
                <a:ea typeface="+mn-ea"/>
                <a:cs typeface="+mn-cs"/>
              </a:rPr>
              <a:t>a</a:t>
            </a:r>
            <a:r>
              <a:rPr lang="en-US" sz="1200" b="1" i="0" kern="1200" dirty="0" err="1">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interface card,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adapter, LAN adapter or physical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interface, and by similar terms) is a computer hardware component that connects a computer to a computer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a:t>
            </a:fld>
            <a:endParaRPr lang="en-US"/>
          </a:p>
        </p:txBody>
      </p:sp>
    </p:spTree>
    <p:extLst>
      <p:ext uri="{BB962C8B-B14F-4D97-AF65-F5344CB8AC3E}">
        <p14:creationId xmlns:p14="http://schemas.microsoft.com/office/powerpoint/2010/main" val="1210225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Microsoft Azure has fully embraced the Hybrid IT concept and has extensive support for several connectivity scenarios. </a:t>
            </a:r>
          </a:p>
          <a:p>
            <a:r>
              <a:rPr lang="en-US" sz="1200" kern="1200" dirty="0">
                <a:solidFill>
                  <a:schemeClr val="tx1"/>
                </a:solidFill>
                <a:effectLst/>
                <a:latin typeface="Segoe UI" pitchFamily="34" charset="0"/>
                <a:ea typeface="+mn-ea"/>
                <a:cs typeface="+mn-cs"/>
              </a:rPr>
              <a:t>&lt;click&gt;</a:t>
            </a:r>
          </a:p>
          <a:p>
            <a:r>
              <a:rPr lang="en-US" sz="1200" i="1" u="sng" kern="1200" dirty="0">
                <a:solidFill>
                  <a:schemeClr val="tx1"/>
                </a:solidFill>
                <a:effectLst/>
                <a:latin typeface="Segoe UI" pitchFamily="34" charset="0"/>
                <a:ea typeface="+mn-ea"/>
                <a:cs typeface="+mn-cs"/>
              </a:rPr>
              <a:t>The first option is Point-to-Site. Point to site allows an administrator to configure up to 128 client machines using certificate authentication direct access to a virtual network in Microsoft Azure. Maximum bandwidth for point-to-site is 80 Mbps per gateway. </a:t>
            </a:r>
          </a:p>
          <a:p>
            <a:r>
              <a:rPr lang="en-US" sz="1200" kern="1200" dirty="0">
                <a:solidFill>
                  <a:schemeClr val="tx1"/>
                </a:solidFill>
                <a:effectLst/>
                <a:latin typeface="Segoe UI" pitchFamily="34" charset="0"/>
                <a:ea typeface="+mn-ea"/>
                <a:cs typeface="+mn-cs"/>
              </a:rPr>
              <a:t>&lt;click&gt;</a:t>
            </a:r>
          </a:p>
          <a:p>
            <a:endParaRPr lang="en-US" sz="1200" kern="1200" dirty="0">
              <a:solidFill>
                <a:schemeClr val="tx1"/>
              </a:solidFill>
              <a:effectLst/>
              <a:latin typeface="Segoe UI" pitchFamily="34" charset="0"/>
              <a:ea typeface="+mn-ea"/>
              <a:cs typeface="+mn-cs"/>
            </a:endParaRPr>
          </a:p>
          <a:p>
            <a:r>
              <a:rPr lang="en-US" sz="1200" b="1" i="0" kern="1200" dirty="0">
                <a:solidFill>
                  <a:schemeClr val="tx1"/>
                </a:solidFill>
                <a:effectLst/>
                <a:latin typeface="+mn-lt"/>
                <a:ea typeface="+mn-ea"/>
                <a:cs typeface="+mn-cs"/>
              </a:rPr>
              <a:t>Secure Socket Tunneling Protocol (SSTP) is a new form of VPN tunnel with features that allow traffic to pass through firewalls that block PPTP and L2TP/IPsec traffic. SSTP provides a mechanism to encapsulate PPP traffic over the SSL channel of the HTTPS protocol.</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Segoe UI" pitchFamily="34" charset="0"/>
              <a:ea typeface="+mn-ea"/>
              <a:cs typeface="+mn-cs"/>
            </a:endParaRPr>
          </a:p>
          <a:p>
            <a:r>
              <a:rPr lang="en-US" sz="1200" i="1" u="sng" kern="1200" dirty="0">
                <a:solidFill>
                  <a:schemeClr val="tx1"/>
                </a:solidFill>
                <a:effectLst/>
                <a:latin typeface="Segoe UI" pitchFamily="34" charset="0"/>
                <a:ea typeface="+mn-ea"/>
                <a:cs typeface="+mn-cs"/>
              </a:rPr>
              <a:t>The second option is Site-to-Site connectivity. Site-to-site requires a public IP address and a physical or software based device that supports IPSEC VPN connectivity. </a:t>
            </a:r>
            <a:r>
              <a:rPr lang="en-US" sz="1200" kern="1200" dirty="0">
                <a:solidFill>
                  <a:schemeClr val="tx1"/>
                </a:solidFill>
                <a:effectLst/>
                <a:latin typeface="Segoe UI" pitchFamily="34" charset="0"/>
                <a:ea typeface="+mn-ea"/>
                <a:cs typeface="+mn-cs"/>
              </a:rPr>
              <a:t>Site to site can connect entire networks from on-premises to Microsoft Azure based virtual networks. Connectivity occurs over the an Internet connection. Maximum bandwidth for site-to-site is 80 Mbps per gateway. </a:t>
            </a:r>
          </a:p>
          <a:p>
            <a:r>
              <a:rPr lang="en-US" sz="1200" kern="1200" dirty="0">
                <a:solidFill>
                  <a:schemeClr val="tx1"/>
                </a:solidFill>
                <a:effectLst/>
                <a:latin typeface="Segoe UI" pitchFamily="34" charset="0"/>
                <a:ea typeface="+mn-ea"/>
                <a:cs typeface="+mn-cs"/>
              </a:rPr>
              <a:t>&lt;click&gt;</a:t>
            </a:r>
          </a:p>
          <a:p>
            <a:endParaRPr lang="en-US" sz="1200" b="1" kern="1200" dirty="0">
              <a:solidFill>
                <a:schemeClr val="tx1"/>
              </a:solidFill>
              <a:effectLst/>
              <a:latin typeface="Segoe UI" pitchFamily="34" charset="0"/>
              <a:ea typeface="+mn-ea"/>
              <a:cs typeface="+mn-cs"/>
            </a:endParaRPr>
          </a:p>
          <a:p>
            <a:r>
              <a:rPr lang="en-US" sz="1200" b="1" i="0" kern="1200" dirty="0">
                <a:solidFill>
                  <a:schemeClr val="tx1"/>
                </a:solidFill>
                <a:effectLst/>
                <a:latin typeface="+mn-lt"/>
                <a:ea typeface="+mn-ea"/>
                <a:cs typeface="+mn-cs"/>
              </a:rPr>
              <a:t>Internet Protocol Security (IPsec) is a protocol suite for secure Internet Protocol (IP) ... Hence, </a:t>
            </a:r>
            <a:r>
              <a:rPr lang="en-US" sz="1200" b="1" i="0" kern="1200" dirty="0" err="1">
                <a:solidFill>
                  <a:schemeClr val="tx1"/>
                </a:solidFill>
                <a:effectLst/>
                <a:latin typeface="+mn-lt"/>
                <a:ea typeface="+mn-ea"/>
                <a:cs typeface="+mn-cs"/>
              </a:rPr>
              <a:t>onlyIPsec</a:t>
            </a:r>
            <a:r>
              <a:rPr lang="en-US" sz="1200" b="1" i="0" kern="1200" dirty="0">
                <a:solidFill>
                  <a:schemeClr val="tx1"/>
                </a:solidFill>
                <a:effectLst/>
                <a:latin typeface="+mn-lt"/>
                <a:ea typeface="+mn-ea"/>
                <a:cs typeface="+mn-cs"/>
              </a:rPr>
              <a:t> protects all application traffic over an IP network.</a:t>
            </a:r>
            <a:endParaRPr lang="en-US" sz="1200" b="1"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The final option is Microsoft Azure ExpressRoute. ExpressRoute provides a dedicated circuit between you’re hardware that is either co-located at an Exchange Provider such as </a:t>
            </a:r>
            <a:r>
              <a:rPr lang="en-US" sz="1200" kern="1200" dirty="0" err="1">
                <a:solidFill>
                  <a:schemeClr val="tx1"/>
                </a:solidFill>
                <a:effectLst/>
                <a:latin typeface="Segoe UI" pitchFamily="34" charset="0"/>
                <a:ea typeface="+mn-ea"/>
                <a:cs typeface="+mn-cs"/>
              </a:rPr>
              <a:t>Equinix</a:t>
            </a:r>
            <a:r>
              <a:rPr lang="en-US" sz="1200" kern="1200" dirty="0">
                <a:solidFill>
                  <a:schemeClr val="tx1"/>
                </a:solidFill>
                <a:effectLst/>
                <a:latin typeface="Segoe UI" pitchFamily="34" charset="0"/>
                <a:ea typeface="+mn-ea"/>
                <a:cs typeface="+mn-cs"/>
              </a:rPr>
              <a:t> or Level 3 or as an additional site on your MPLS VPN Based WAN through a Network Service Provider. Depending on which type of ExpressRoute provider you choose bandwidth options can range from 10 Mbps all the way up to 10 </a:t>
            </a:r>
            <a:r>
              <a:rPr lang="en-US" sz="1200" kern="1200" dirty="0" err="1">
                <a:solidFill>
                  <a:schemeClr val="tx1"/>
                </a:solidFill>
                <a:effectLst/>
                <a:latin typeface="Segoe UI" pitchFamily="34" charset="0"/>
                <a:ea typeface="+mn-ea"/>
                <a:cs typeface="+mn-cs"/>
              </a:rPr>
              <a:t>Gbps</a:t>
            </a:r>
            <a:r>
              <a:rPr lang="en-US" sz="1200" kern="1200" dirty="0">
                <a:solidFill>
                  <a:schemeClr val="tx1"/>
                </a:solidFill>
                <a:effectLst/>
                <a:latin typeface="Segoe UI" pitchFamily="34"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33</a:t>
            </a:fld>
            <a:endParaRPr lang="en-US"/>
          </a:p>
        </p:txBody>
      </p:sp>
    </p:spTree>
    <p:extLst>
      <p:ext uri="{BB962C8B-B14F-4D97-AF65-F5344CB8AC3E}">
        <p14:creationId xmlns:p14="http://schemas.microsoft.com/office/powerpoint/2010/main" val="4238237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Point to site connectivity differs from site-to-site by allowing an individual computer to connect over a secure SSTP tunnel instead of configuring network to network.</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The connection is secured by certificates.</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This scenario is perfect for prototyping hybrid applications without requiring the upfront time investment of the site-to-site network. </a:t>
            </a:r>
            <a:r>
              <a:rPr lang="en-US" sz="1200" i="1" u="sng" kern="1200" dirty="0">
                <a:solidFill>
                  <a:schemeClr val="tx1"/>
                </a:solidFill>
                <a:effectLst/>
                <a:latin typeface="Segoe UI" pitchFamily="34" charset="0"/>
                <a:ea typeface="+mn-ea"/>
                <a:cs typeface="+mn-cs"/>
              </a:rPr>
              <a:t>Development and test</a:t>
            </a:r>
            <a:r>
              <a:rPr lang="en-US" sz="1200" i="1" u="sng" kern="1200" baseline="0" dirty="0">
                <a:solidFill>
                  <a:schemeClr val="tx1"/>
                </a:solidFill>
                <a:effectLst/>
                <a:latin typeface="Segoe UI" pitchFamily="34" charset="0"/>
                <a:ea typeface="+mn-ea"/>
                <a:cs typeface="+mn-cs"/>
              </a:rPr>
              <a:t> </a:t>
            </a:r>
            <a:r>
              <a:rPr lang="en-US" sz="1200" i="1" u="sng" kern="1200" dirty="0">
                <a:solidFill>
                  <a:schemeClr val="tx1"/>
                </a:solidFill>
                <a:effectLst/>
                <a:latin typeface="Segoe UI" pitchFamily="34" charset="0"/>
                <a:ea typeface="+mn-ea"/>
                <a:cs typeface="+mn-cs"/>
              </a:rPr>
              <a:t>is much easier to demo since it does not have the public IP address requirements of the site-to-site network.</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A point to site configuration can co-exist with most site-to-site configurations.</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34</a:t>
            </a:fld>
            <a:endParaRPr lang="en-US"/>
          </a:p>
        </p:txBody>
      </p:sp>
    </p:spTree>
    <p:extLst>
      <p:ext uri="{BB962C8B-B14F-4D97-AF65-F5344CB8AC3E}">
        <p14:creationId xmlns:p14="http://schemas.microsoft.com/office/powerpoint/2010/main" val="726299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Internet Protocol Security (IPsec) is a protocol suite for secure Internet Protocol (IP) ... Hence, </a:t>
            </a:r>
            <a:r>
              <a:rPr lang="en-US" sz="1200" b="1" i="0" kern="1200" dirty="0" err="1">
                <a:solidFill>
                  <a:schemeClr val="tx1"/>
                </a:solidFill>
                <a:effectLst/>
                <a:latin typeface="+mn-lt"/>
                <a:ea typeface="+mn-ea"/>
                <a:cs typeface="+mn-cs"/>
              </a:rPr>
              <a:t>onlyIPsec</a:t>
            </a:r>
            <a:r>
              <a:rPr lang="en-US" sz="1200" b="1" i="0" kern="1200" dirty="0">
                <a:solidFill>
                  <a:schemeClr val="tx1"/>
                </a:solidFill>
                <a:effectLst/>
                <a:latin typeface="+mn-lt"/>
                <a:ea typeface="+mn-ea"/>
                <a:cs typeface="+mn-cs"/>
              </a:rPr>
              <a:t> protects all application traffic over an IP network.</a:t>
            </a:r>
            <a:endParaRPr lang="en-US" sz="1200" b="1" kern="1200" dirty="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35</a:t>
            </a:fld>
            <a:endParaRPr lang="en-US"/>
          </a:p>
        </p:txBody>
      </p:sp>
    </p:spTree>
    <p:extLst>
      <p:ext uri="{BB962C8B-B14F-4D97-AF65-F5344CB8AC3E}">
        <p14:creationId xmlns:p14="http://schemas.microsoft.com/office/powerpoint/2010/main" val="764361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Border Gateway Protocol (BGP) is a standardized </a:t>
            </a:r>
            <a:r>
              <a:rPr lang="en-US" sz="1200" b="1" i="0" u="none" strike="noStrike" kern="1200" dirty="0">
                <a:solidFill>
                  <a:schemeClr val="tx1"/>
                </a:solidFill>
                <a:effectLst/>
                <a:latin typeface="+mn-lt"/>
                <a:ea typeface="+mn-ea"/>
                <a:cs typeface="+mn-cs"/>
                <a:hlinkClick r:id="rId3" tooltip="Exterior gateway protocol"/>
              </a:rPr>
              <a:t>exterior gateway protocol</a:t>
            </a:r>
            <a:r>
              <a:rPr lang="en-US" sz="1200" b="1" i="0" kern="1200" dirty="0">
                <a:solidFill>
                  <a:schemeClr val="tx1"/>
                </a:solidFill>
                <a:effectLst/>
                <a:latin typeface="+mn-lt"/>
                <a:ea typeface="+mn-ea"/>
                <a:cs typeface="+mn-cs"/>
              </a:rPr>
              <a:t> designed to exchange routing and reachability information among </a:t>
            </a:r>
            <a:r>
              <a:rPr lang="en-US" sz="1200" b="1" i="0" u="none" strike="noStrike" kern="1200" dirty="0">
                <a:solidFill>
                  <a:schemeClr val="tx1"/>
                </a:solidFill>
                <a:effectLst/>
                <a:latin typeface="+mn-lt"/>
                <a:ea typeface="+mn-ea"/>
                <a:cs typeface="+mn-cs"/>
                <a:hlinkClick r:id="rId4" tooltip="Autonomous system (Internet)"/>
              </a:rPr>
              <a:t>autonomous systems</a:t>
            </a:r>
            <a:r>
              <a:rPr lang="en-US" sz="1200" b="1" i="0" kern="1200" dirty="0">
                <a:solidFill>
                  <a:schemeClr val="tx1"/>
                </a:solidFill>
                <a:effectLst/>
                <a:latin typeface="+mn-lt"/>
                <a:ea typeface="+mn-ea"/>
                <a:cs typeface="+mn-cs"/>
              </a:rPr>
              <a:t> (AS) on the </a:t>
            </a:r>
            <a:r>
              <a:rPr lang="en-US" sz="1200" b="1" i="0" u="none" strike="noStrike" kern="1200" dirty="0">
                <a:solidFill>
                  <a:schemeClr val="tx1"/>
                </a:solidFill>
                <a:effectLst/>
                <a:latin typeface="+mn-lt"/>
                <a:ea typeface="+mn-ea"/>
                <a:cs typeface="+mn-cs"/>
                <a:hlinkClick r:id="rId5" tooltip="Internet"/>
              </a:rPr>
              <a:t>Internet</a:t>
            </a:r>
            <a:r>
              <a:rPr lang="en-US" sz="1200" b="1" i="0" kern="1200" dirty="0">
                <a:solidFill>
                  <a:schemeClr val="tx1"/>
                </a:solidFill>
                <a:effectLst/>
                <a:latin typeface="+mn-lt"/>
                <a:ea typeface="+mn-ea"/>
                <a:cs typeface="+mn-cs"/>
              </a:rPr>
              <a:t>.</a:t>
            </a:r>
            <a:r>
              <a:rPr lang="en-US" sz="1200" b="1" i="0" u="none" strike="noStrike" kern="1200" baseline="30000" dirty="0">
                <a:solidFill>
                  <a:schemeClr val="tx1"/>
                </a:solidFill>
                <a:effectLst/>
                <a:latin typeface="+mn-lt"/>
                <a:ea typeface="+mn-ea"/>
                <a:cs typeface="+mn-cs"/>
                <a:hlinkClick r:id="rId6"/>
              </a:rPr>
              <a:t>[1]</a:t>
            </a:r>
            <a:endParaRPr lang="en-US" sz="1200" b="1" i="0" u="none" strike="noStrike" kern="1200" baseline="30000" dirty="0">
              <a:solidFill>
                <a:schemeClr val="tx1"/>
              </a:solidFill>
              <a:effectLst/>
              <a:latin typeface="+mn-lt"/>
              <a:ea typeface="+mn-ea"/>
              <a:cs typeface="+mn-cs"/>
            </a:endParaRPr>
          </a:p>
          <a:p>
            <a:endParaRPr lang="en-US" sz="1200" b="1" i="0" u="none" strike="noStrike" kern="1200" baseline="300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protocol is often classified as a </a:t>
            </a:r>
            <a:r>
              <a:rPr lang="en-US" sz="1200" b="1" i="0" u="none" strike="noStrike" kern="1200" dirty="0">
                <a:solidFill>
                  <a:schemeClr val="tx1"/>
                </a:solidFill>
                <a:effectLst/>
                <a:latin typeface="+mn-lt"/>
                <a:ea typeface="+mn-ea"/>
                <a:cs typeface="+mn-cs"/>
                <a:hlinkClick r:id="rId7" tooltip="Path vector protocol"/>
              </a:rPr>
              <a:t>path vector protocol</a:t>
            </a:r>
            <a:r>
              <a:rPr lang="en-US" sz="1200" b="1" i="0" kern="1200" dirty="0">
                <a:solidFill>
                  <a:schemeClr val="tx1"/>
                </a:solidFill>
                <a:effectLst/>
                <a:latin typeface="+mn-lt"/>
                <a:ea typeface="+mn-ea"/>
                <a:cs typeface="+mn-cs"/>
              </a:rPr>
              <a:t> but is sometimes also classed as a </a:t>
            </a:r>
            <a:r>
              <a:rPr lang="en-US" sz="1200" b="1" i="0" u="none" strike="noStrike" kern="1200" dirty="0">
                <a:solidFill>
                  <a:schemeClr val="tx1"/>
                </a:solidFill>
                <a:effectLst/>
                <a:latin typeface="+mn-lt"/>
                <a:ea typeface="+mn-ea"/>
                <a:cs typeface="+mn-cs"/>
                <a:hlinkClick r:id="rId8" tooltip="Distance-vector routing protocol"/>
              </a:rPr>
              <a:t>distance-vector routing protocol</a:t>
            </a:r>
            <a:r>
              <a:rPr lang="en-US" sz="1200" b="1"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37</a:t>
            </a:fld>
            <a:endParaRPr lang="en-US"/>
          </a:p>
        </p:txBody>
      </p:sp>
    </p:spTree>
    <p:extLst>
      <p:ext uri="{BB962C8B-B14F-4D97-AF65-F5344CB8AC3E}">
        <p14:creationId xmlns:p14="http://schemas.microsoft.com/office/powerpoint/2010/main" val="2295513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ExpressRoute</a:t>
            </a:r>
            <a:r>
              <a:rPr lang="en-US" i="1" u="sng" baseline="0" dirty="0"/>
              <a:t> provides a direct connection to your infrastructure hosted in an Azure Virtual Network bypassing the public Internet for Private Peering</a:t>
            </a:r>
          </a:p>
          <a:p>
            <a:endParaRPr lang="en-US" baseline="0" dirty="0"/>
          </a:p>
          <a:p>
            <a:r>
              <a:rPr lang="en-US" baseline="0" dirty="0"/>
              <a:t>It provides a direct connection to Office 365 and Microsoft Azure Services such as SQL Database and Microsoft Azure storage for Public Peering</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38</a:t>
            </a:fld>
            <a:endParaRPr lang="en-US"/>
          </a:p>
        </p:txBody>
      </p:sp>
    </p:spTree>
    <p:extLst>
      <p:ext uri="{BB962C8B-B14F-4D97-AF65-F5344CB8AC3E}">
        <p14:creationId xmlns:p14="http://schemas.microsoft.com/office/powerpoint/2010/main" val="1228954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Azure Resource Manager is the one consistent</a:t>
            </a:r>
            <a:r>
              <a:rPr lang="en-US" baseline="0" dirty="0"/>
              <a:t> method to managing resources in Microsoft Azure.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Support for ARM is built into the new portal, both the PowerShell and cross platform command line tools, as well as Visual Studio.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ARM is integrated with Active Directory Federation Services and Azure AD for consistent authentication.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Each resource in Azure (VMs, VNETs </a:t>
            </a:r>
            <a:r>
              <a:rPr lang="en-US" baseline="0" dirty="0" err="1"/>
              <a:t>etc</a:t>
            </a:r>
            <a:r>
              <a:rPr lang="en-US" baseline="0" dirty="0"/>
              <a:t>…) exposes a </a:t>
            </a:r>
            <a:r>
              <a:rPr lang="en-US" i="1" u="sng" baseline="0" dirty="0"/>
              <a:t>consistent resource provider contract that ARM knows how to control. </a:t>
            </a:r>
            <a:endParaRPr lang="en-US" i="1" u="sng"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39</a:t>
            </a:fld>
            <a:endParaRPr lang="en-US"/>
          </a:p>
        </p:txBody>
      </p:sp>
    </p:spTree>
    <p:extLst>
      <p:ext uri="{BB962C8B-B14F-4D97-AF65-F5344CB8AC3E}">
        <p14:creationId xmlns:p14="http://schemas.microsoft.com/office/powerpoint/2010/main" val="1428176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ARM provides</a:t>
            </a:r>
            <a:r>
              <a:rPr lang="en-US" baseline="0" dirty="0"/>
              <a:t> a consistent way of organizing, deploying and controlling access to Azure resources.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You can deploy using the Portal, a pre-defined or customized template or scripting tools that work across multiple platforms.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ARM provides several features to allow you to organize and manage resources in Azure such as resource groups and tags.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ARM and Azure AD provide a consistent and fine grained role based access control system that allows you to grant access only to resources a user or application needs. </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40</a:t>
            </a:fld>
            <a:endParaRPr lang="en-US"/>
          </a:p>
        </p:txBody>
      </p:sp>
    </p:spTree>
    <p:extLst>
      <p:ext uri="{BB962C8B-B14F-4D97-AF65-F5344CB8AC3E}">
        <p14:creationId xmlns:p14="http://schemas.microsoft.com/office/powerpoint/2010/main" val="960477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Azure resource groups are a</a:t>
            </a:r>
            <a:r>
              <a:rPr lang="en-US" i="1" u="sng" baseline="0" dirty="0"/>
              <a:t> logical container that can span regions used to contain resources into groups that share a common life cycle.</a:t>
            </a:r>
          </a:p>
          <a:p>
            <a:endParaRPr lang="en-US" i="1" u="sng" baseline="0" dirty="0"/>
          </a:p>
          <a:p>
            <a:r>
              <a:rPr lang="en-US" i="1" u="sng" baseline="0" dirty="0"/>
              <a:t>Resources within a resource group can be created, updated, and deleted as a </a:t>
            </a:r>
            <a:r>
              <a:rPr lang="en-US" baseline="0" dirty="0"/>
              <a:t>group. </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41</a:t>
            </a:fld>
            <a:endParaRPr lang="en-US"/>
          </a:p>
        </p:txBody>
      </p:sp>
    </p:spTree>
    <p:extLst>
      <p:ext uri="{BB962C8B-B14F-4D97-AF65-F5344CB8AC3E}">
        <p14:creationId xmlns:p14="http://schemas.microsoft.com/office/powerpoint/2010/main" val="3212956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provides</a:t>
            </a:r>
            <a:r>
              <a:rPr lang="en-US" baseline="0" dirty="0"/>
              <a:t> many different types of functionality.  Using Automation will reduce the errors that are introduced by humans when performing operations.</a:t>
            </a:r>
          </a:p>
          <a:p>
            <a:endParaRPr lang="en-US" baseline="0" dirty="0"/>
          </a:p>
          <a:p>
            <a:r>
              <a:rPr lang="en-US" baseline="0" dirty="0"/>
              <a:t>What is tag in Resources -</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42</a:t>
            </a:fld>
            <a:endParaRPr lang="en-US"/>
          </a:p>
        </p:txBody>
      </p:sp>
    </p:spTree>
    <p:extLst>
      <p:ext uri="{BB962C8B-B14F-4D97-AF65-F5344CB8AC3E}">
        <p14:creationId xmlns:p14="http://schemas.microsoft.com/office/powerpoint/2010/main" val="3807322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two basic</a:t>
            </a:r>
            <a:r>
              <a:rPr lang="en-US" baseline="0" dirty="0"/>
              <a:t> command-line options for working with Azure:  Azure PowerShell Cmdlets and the Azure CLI tools.</a:t>
            </a:r>
          </a:p>
          <a:p>
            <a:pPr marL="171450" indent="-171450">
              <a:buFont typeface="Arial" panose="020B0604020202020204" pitchFamily="34" charset="0"/>
              <a:buChar char="•"/>
            </a:pPr>
            <a:r>
              <a:rPr lang="en-US" baseline="0" dirty="0"/>
              <a:t>Note that the Azure CLI tools can be used to manage Azure from Windows, Macs or Linux.</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43</a:t>
            </a:fld>
            <a:endParaRPr lang="en-US"/>
          </a:p>
        </p:txBody>
      </p:sp>
    </p:spTree>
    <p:extLst>
      <p:ext uri="{BB962C8B-B14F-4D97-AF65-F5344CB8AC3E}">
        <p14:creationId xmlns:p14="http://schemas.microsoft.com/office/powerpoint/2010/main" val="4053130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https://azure.microsoft.com/en-us/pricing/details/ip-addresses/</a:t>
            </a:r>
          </a:p>
          <a:p>
            <a:r>
              <a:rPr lang="en-US" dirty="0"/>
              <a:t>Public IPs are used for</a:t>
            </a:r>
            <a:r>
              <a:rPr lang="en-US" baseline="0" dirty="0"/>
              <a:t> VMs and Load Balancers.</a:t>
            </a:r>
          </a:p>
          <a:p>
            <a:r>
              <a:rPr lang="en-US" baseline="0" dirty="0"/>
              <a:t>You can configure the DNS names for each IP.</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a:t>
            </a:fld>
            <a:endParaRPr lang="en-US"/>
          </a:p>
        </p:txBody>
      </p:sp>
    </p:spTree>
    <p:extLst>
      <p:ext uri="{BB962C8B-B14F-4D97-AF65-F5344CB8AC3E}">
        <p14:creationId xmlns:p14="http://schemas.microsoft.com/office/powerpoint/2010/main" val="3954839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Azure scripting</a:t>
            </a:r>
            <a:r>
              <a:rPr lang="en-US" baseline="0" dirty="0"/>
              <a:t> you can use either imperative PowerShell Cmdlets or Azure ARM templates.</a:t>
            </a:r>
          </a:p>
          <a:p>
            <a:r>
              <a:rPr lang="en-US" baseline="0" dirty="0"/>
              <a:t>When working with PowerShell you are “Asking” to do something on your behalf and providing some inputs.</a:t>
            </a:r>
          </a:p>
          <a:p>
            <a:r>
              <a:rPr lang="en-US" baseline="0" dirty="0"/>
              <a:t>With Azure ARM templates you are specifically telling Azure what, how and where do builds or change your Azure resources.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44</a:t>
            </a:fld>
            <a:endParaRPr lang="en-US"/>
          </a:p>
        </p:txBody>
      </p:sp>
    </p:spTree>
    <p:extLst>
      <p:ext uri="{BB962C8B-B14F-4D97-AF65-F5344CB8AC3E}">
        <p14:creationId xmlns:p14="http://schemas.microsoft.com/office/powerpoint/2010/main" val="186538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a:t>
            </a:r>
            <a:r>
              <a:rPr lang="en-US" baseline="0" dirty="0"/>
              <a:t> the continuous lifecycle of a ARM template that is used to manage your “infrastructure as code”.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45</a:t>
            </a:fld>
            <a:endParaRPr lang="en-US"/>
          </a:p>
        </p:txBody>
      </p:sp>
    </p:spTree>
    <p:extLst>
      <p:ext uri="{BB962C8B-B14F-4D97-AF65-F5344CB8AC3E}">
        <p14:creationId xmlns:p14="http://schemas.microsoft.com/office/powerpoint/2010/main" val="1655459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46</a:t>
            </a:fld>
            <a:endParaRPr lang="en-US"/>
          </a:p>
        </p:txBody>
      </p:sp>
    </p:spTree>
    <p:extLst>
      <p:ext uri="{BB962C8B-B14F-4D97-AF65-F5344CB8AC3E}">
        <p14:creationId xmlns:p14="http://schemas.microsoft.com/office/powerpoint/2010/main" val="1821092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has committed to deep and rich tools for Azure for almost any type of situation.  </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47</a:t>
            </a:fld>
            <a:endParaRPr lang="en-US"/>
          </a:p>
        </p:txBody>
      </p:sp>
    </p:spTree>
    <p:extLst>
      <p:ext uri="{BB962C8B-B14F-4D97-AF65-F5344CB8AC3E}">
        <p14:creationId xmlns:p14="http://schemas.microsoft.com/office/powerpoint/2010/main" val="424275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The</a:t>
            </a:r>
            <a:r>
              <a:rPr lang="en-US" baseline="0" dirty="0"/>
              <a:t> Azure Resource Manager Tools extension adds some tooltip and </a:t>
            </a:r>
            <a:r>
              <a:rPr lang="en-US" baseline="0" dirty="0" err="1"/>
              <a:t>intellisense</a:t>
            </a:r>
            <a:r>
              <a:rPr lang="en-US" baseline="0" dirty="0"/>
              <a:t> support for editing ARM Templates.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48</a:t>
            </a:fld>
            <a:endParaRPr lang="en-US"/>
          </a:p>
        </p:txBody>
      </p:sp>
    </p:spTree>
    <p:extLst>
      <p:ext uri="{BB962C8B-B14F-4D97-AF65-F5344CB8AC3E}">
        <p14:creationId xmlns:p14="http://schemas.microsoft.com/office/powerpoint/2010/main" val="146345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Organizing</a:t>
            </a:r>
            <a:r>
              <a:rPr lang="en-US" i="1" u="sng" baseline="0" dirty="0"/>
              <a:t> Azure Resources have implications that span from securing access to billing.  </a:t>
            </a:r>
            <a:r>
              <a:rPr lang="en-US" baseline="0" dirty="0"/>
              <a:t>Great pause should be taken when looking at how to leverage the different methods of working with Azure Resources.  From the subscription to the Resource Group.</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49</a:t>
            </a:fld>
            <a:endParaRPr lang="en-US"/>
          </a:p>
        </p:txBody>
      </p:sp>
    </p:spTree>
    <p:extLst>
      <p:ext uri="{BB962C8B-B14F-4D97-AF65-F5344CB8AC3E}">
        <p14:creationId xmlns:p14="http://schemas.microsoft.com/office/powerpoint/2010/main" val="1097181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Tags provide a way</a:t>
            </a:r>
            <a:r>
              <a:rPr lang="en-US" baseline="0" dirty="0"/>
              <a:t> of providing additional taxonomy beyond resource groups.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For instance, several resource groups (or resources) may make up the </a:t>
            </a:r>
            <a:r>
              <a:rPr lang="en-US" baseline="0" dirty="0" err="1"/>
              <a:t>HRWebApp</a:t>
            </a:r>
            <a:r>
              <a:rPr lang="en-US" baseline="0" dirty="0"/>
              <a:t> resource group, but a tag could be applied to the resource group, and other resource groups that belong to the HR cost-center.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Tags roll up in your Azure bill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1" baseline="0" dirty="0"/>
              <a:t>Tag v/s Resource Group</a:t>
            </a:r>
            <a:endParaRPr lang="en-US" b="1"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50</a:t>
            </a:fld>
            <a:endParaRPr lang="en-US"/>
          </a:p>
        </p:txBody>
      </p:sp>
    </p:spTree>
    <p:extLst>
      <p:ext uri="{BB962C8B-B14F-4D97-AF65-F5344CB8AC3E}">
        <p14:creationId xmlns:p14="http://schemas.microsoft.com/office/powerpoint/2010/main" val="1423176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RBAC</a:t>
            </a:r>
            <a:r>
              <a:rPr lang="en-US" baseline="0" dirty="0"/>
              <a:t> is used to provide fine granular controls to all Azure Resources.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51</a:t>
            </a:fld>
            <a:endParaRPr lang="en-US"/>
          </a:p>
        </p:txBody>
      </p:sp>
    </p:spTree>
    <p:extLst>
      <p:ext uri="{BB962C8B-B14F-4D97-AF65-F5344CB8AC3E}">
        <p14:creationId xmlns:p14="http://schemas.microsoft.com/office/powerpoint/2010/main" val="3766697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relationship between Identity in Azure AD and RBAC.</a:t>
            </a:r>
            <a:r>
              <a:rPr lang="en-US" baseline="0" dirty="0"/>
              <a:t>  Users and Groups that live in Azure AD can be used to provide privileges in Azure for administration purposes.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52</a:t>
            </a:fld>
            <a:endParaRPr lang="en-US"/>
          </a:p>
        </p:txBody>
      </p:sp>
    </p:spTree>
    <p:extLst>
      <p:ext uri="{BB962C8B-B14F-4D97-AF65-F5344CB8AC3E}">
        <p14:creationId xmlns:p14="http://schemas.microsoft.com/office/powerpoint/2010/main" val="2857260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i="1" u="sng" dirty="0"/>
              <a:t>There are three default</a:t>
            </a:r>
            <a:r>
              <a:rPr lang="en-US" i="1" u="sng" baseline="0" dirty="0"/>
              <a:t> roles that apply to all resources in Azure: Contributors, Owners and Readers.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0" i="1" u="sng" baseline="0" dirty="0"/>
              <a:t>Each role provides a default set of permissions (such as readers can read properties but not make changes) and contributors can make changes but not grant others permissions.</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i="1" u="sng" baseline="0" dirty="0"/>
              <a:t>When granted access to a resource the permissions are inherited by any sub resources</a:t>
            </a:r>
            <a:r>
              <a:rPr lang="en-US" baseline="0" dirty="0"/>
              <a:t>.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1" u="sng" baseline="0" dirty="0"/>
              <a:t>Permissions can be granted at the subscription, resource group, or the resource level.</a:t>
            </a:r>
            <a:endParaRPr lang="en-US" b="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53</a:t>
            </a:fld>
            <a:endParaRPr lang="en-US"/>
          </a:p>
        </p:txBody>
      </p:sp>
    </p:spTree>
    <p:extLst>
      <p:ext uri="{BB962C8B-B14F-4D97-AF65-F5344CB8AC3E}">
        <p14:creationId xmlns:p14="http://schemas.microsoft.com/office/powerpoint/2010/main" val="298063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Network</a:t>
            </a:r>
            <a:r>
              <a:rPr lang="en-US" baseline="0" dirty="0"/>
              <a:t> in Azure provides the basis for all Azure IaaS Services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a:t>
            </a:fld>
            <a:endParaRPr lang="en-US"/>
          </a:p>
        </p:txBody>
      </p:sp>
    </p:spTree>
    <p:extLst>
      <p:ext uri="{BB962C8B-B14F-4D97-AF65-F5344CB8AC3E}">
        <p14:creationId xmlns:p14="http://schemas.microsoft.com/office/powerpoint/2010/main" val="2828946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Locks give safety to critical</a:t>
            </a:r>
            <a:r>
              <a:rPr lang="en-US" baseline="0" dirty="0"/>
              <a:t> systems and enforce change control policies to some extent.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54</a:t>
            </a:fld>
            <a:endParaRPr lang="en-US"/>
          </a:p>
        </p:txBody>
      </p:sp>
    </p:spTree>
    <p:extLst>
      <p:ext uri="{BB962C8B-B14F-4D97-AF65-F5344CB8AC3E}">
        <p14:creationId xmlns:p14="http://schemas.microsoft.com/office/powerpoint/2010/main" val="372866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https://azure.microsoft.com/en-us/blog/windows-azure-virtual-machine-monitoring-with-wad-extension/</a:t>
            </a:r>
          </a:p>
          <a:p>
            <a:endParaRPr lang="en-US" dirty="0"/>
          </a:p>
          <a:p>
            <a:r>
              <a:rPr lang="en-US" dirty="0"/>
              <a:t>Azure IaaS monitoring involves collecting and tracking metrics, analyzing log files, defining custom metrics and logging generated by specific applications or workloads running in Virtual Machines. Monitoring will also involve triggering alarms when certain conditions are met, and providing diagnostic data to help in troubleshooting and root cause analysis. Monitoring can help you gain visibility into your running deployments, resource utilization, application performance, operational health and application diagnostics. You can use these insights to react quickly and keep your application running smoothly.</a:t>
            </a:r>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623704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configurations that can be made to diagnostics of Azure VMs.  You can simply</a:t>
            </a:r>
            <a:r>
              <a:rPr lang="en-US" baseline="0" dirty="0"/>
              <a:t> turn this On or Off and when turned out the data is sent to Azure Storage account of your choosing.</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57</a:t>
            </a:fld>
            <a:endParaRPr lang="en-US"/>
          </a:p>
        </p:txBody>
      </p:sp>
    </p:spTree>
    <p:extLst>
      <p:ext uri="{BB962C8B-B14F-4D97-AF65-F5344CB8AC3E}">
        <p14:creationId xmlns:p14="http://schemas.microsoft.com/office/powerpoint/2010/main" val="712376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Alerts</a:t>
            </a:r>
            <a:r>
              <a:rPr lang="en-US" baseline="0" dirty="0"/>
              <a:t> provide for the notification and the ability to take action based on what is </a:t>
            </a:r>
            <a:r>
              <a:rPr lang="en-US" baseline="0" dirty="0" err="1"/>
              <a:t>happning</a:t>
            </a:r>
            <a:r>
              <a:rPr lang="en-US" baseline="0" dirty="0"/>
              <a:t> to your VMs.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58</a:t>
            </a:fld>
            <a:endParaRPr lang="en-US"/>
          </a:p>
        </p:txBody>
      </p:sp>
    </p:spTree>
    <p:extLst>
      <p:ext uri="{BB962C8B-B14F-4D97-AF65-F5344CB8AC3E}">
        <p14:creationId xmlns:p14="http://schemas.microsoft.com/office/powerpoint/2010/main" val="1064278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Audit</a:t>
            </a:r>
            <a:r>
              <a:rPr lang="en-US" baseline="0" dirty="0"/>
              <a:t> logs basically capture information changes made to resources.  This is helpful to track down who made changes to an environment.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981595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https://azure.microsoft.com/en-us/blog/boot-diagnostics-for-virtual-machines-v2/</a:t>
            </a:r>
          </a:p>
          <a:p>
            <a:endParaRPr lang="en-US" dirty="0"/>
          </a:p>
          <a:p>
            <a:pPr marL="171450" indent="-171450">
              <a:buFont typeface="Arial" panose="020B0604020202020204" pitchFamily="34" charset="0"/>
              <a:buChar char="•"/>
            </a:pPr>
            <a:r>
              <a:rPr lang="en-US" dirty="0"/>
              <a:t>When bringing your own image to Azure or even booting one of the platform images, there can be many reasons why a Virtual Machine gets into a non-bootable state. </a:t>
            </a:r>
          </a:p>
          <a:p>
            <a:pPr marL="171450" indent="-171450">
              <a:buFont typeface="Arial" panose="020B0604020202020204" pitchFamily="34" charset="0"/>
              <a:buChar char="•"/>
            </a:pPr>
            <a:r>
              <a:rPr lang="en-US" dirty="0"/>
              <a:t>These features enable you to easily diagnose and recover your Virtual Machines from boot failures.</a:t>
            </a:r>
          </a:p>
          <a:p>
            <a:pPr marL="171450" indent="-171450">
              <a:buFont typeface="Arial" panose="020B0604020202020204" pitchFamily="34" charset="0"/>
              <a:buChar char="•"/>
            </a:pPr>
            <a:r>
              <a:rPr lang="en-US" dirty="0"/>
              <a:t>For Linux Virtual Machines, you can easily view the output of your console log from the Portal:</a:t>
            </a:r>
          </a:p>
          <a:p>
            <a:pPr marL="171450" indent="-171450">
              <a:buFont typeface="Arial" panose="020B0604020202020204" pitchFamily="34" charset="0"/>
              <a:buChar char="•"/>
            </a:pPr>
            <a:r>
              <a:rPr lang="en-US" dirty="0"/>
              <a:t>Unfortunately</a:t>
            </a:r>
            <a:r>
              <a:rPr lang="en-US" baseline="0" dirty="0"/>
              <a:t> you can’t interact with the console at this time.  This is frustrating to Linux Admins because from time to time a simple pressing of the enter key will make a machine boot if it hangs for some reason during the loading of the OS.</a:t>
            </a:r>
            <a:endParaRPr lang="en-US" dirty="0"/>
          </a:p>
          <a:p>
            <a:pPr marL="171450" indent="-171450">
              <a:buFont typeface="Arial" panose="020B0604020202020204" pitchFamily="34" charset="0"/>
              <a:buChar char="•"/>
            </a:pPr>
            <a:endParaRPr lang="en-US" dirty="0"/>
          </a:p>
          <a:p>
            <a:r>
              <a:rPr lang="en-US" dirty="0"/>
              <a:t>However, for both Windows and Linux Virtual Machines, Azure also enables you to see a screenshot of the VM from the hypervisor:</a:t>
            </a:r>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4220643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is</a:t>
            </a:r>
            <a:r>
              <a:rPr lang="en-US" baseline="0" dirty="0"/>
              <a:t> a highly available, multi-tenant service designed for flexible storage options. </a:t>
            </a:r>
          </a:p>
          <a:p>
            <a:pPr marL="171450" indent="-171450">
              <a:buFont typeface="Arial" panose="020B0604020202020204" pitchFamily="34" charset="0"/>
              <a:buChar char="•"/>
            </a:pPr>
            <a:r>
              <a:rPr lang="en-US" baseline="0" dirty="0"/>
              <a:t>It c</a:t>
            </a:r>
            <a:r>
              <a:rPr lang="en-US" dirty="0"/>
              <a:t>onsists</a:t>
            </a:r>
            <a:r>
              <a:rPr lang="en-US" baseline="0" dirty="0"/>
              <a:t> of 4 services: Blobs, Files, Tables and Queues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What is Multi tenant –</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The term "software </a:t>
            </a:r>
            <a:r>
              <a:rPr lang="en-US" sz="1200" b="1" i="0" kern="1200" dirty="0" err="1">
                <a:solidFill>
                  <a:schemeClr val="tx1"/>
                </a:solidFill>
                <a:effectLst/>
                <a:latin typeface="+mn-lt"/>
                <a:ea typeface="+mn-ea"/>
                <a:cs typeface="+mn-cs"/>
              </a:rPr>
              <a:t>multitenancy</a:t>
            </a:r>
            <a:r>
              <a:rPr lang="en-US" sz="1200" b="1" i="0" kern="1200" dirty="0">
                <a:solidFill>
                  <a:schemeClr val="tx1"/>
                </a:solidFill>
                <a:effectLst/>
                <a:latin typeface="+mn-lt"/>
                <a:ea typeface="+mn-ea"/>
                <a:cs typeface="+mn-cs"/>
              </a:rPr>
              <a:t>" refers to a software architecture in which a single instance of software runs on a server and serves multiple tenants. A tenant is a group of users who share a common access with specific privileges to the software instance.</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77148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SMB file sharing</a:t>
            </a:r>
            <a:r>
              <a:rPr lang="en-US" b="1" baseline="0" dirty="0"/>
              <a:t> - </a:t>
            </a:r>
            <a:r>
              <a:rPr lang="en-US" sz="1200" b="1" i="0" kern="1200" dirty="0">
                <a:solidFill>
                  <a:schemeClr val="tx1"/>
                </a:solidFill>
                <a:effectLst/>
                <a:latin typeface="+mn-lt"/>
                <a:ea typeface="+mn-ea"/>
                <a:cs typeface="+mn-cs"/>
              </a:rPr>
              <a:t>In </a:t>
            </a:r>
            <a:r>
              <a:rPr lang="en-US" sz="1200" b="1" i="0" u="none" strike="noStrike" kern="1200" dirty="0">
                <a:solidFill>
                  <a:schemeClr val="tx1"/>
                </a:solidFill>
                <a:effectLst/>
                <a:latin typeface="+mn-lt"/>
                <a:ea typeface="+mn-ea"/>
                <a:cs typeface="+mn-cs"/>
                <a:hlinkClick r:id="rId3" tooltip="Computer networking"/>
              </a:rPr>
              <a:t>computer networking</a:t>
            </a:r>
            <a:r>
              <a:rPr lang="en-US" sz="1200" b="1" i="0" kern="1200" dirty="0">
                <a:solidFill>
                  <a:schemeClr val="tx1"/>
                </a:solidFill>
                <a:effectLst/>
                <a:latin typeface="+mn-lt"/>
                <a:ea typeface="+mn-ea"/>
                <a:cs typeface="+mn-cs"/>
              </a:rPr>
              <a:t>, Server Message Block (SMB), one version of which was also known as Common Internet File System (CIFS, </a:t>
            </a:r>
            <a:r>
              <a:rPr lang="en-US" sz="1200" b="1" i="0" u="none" strike="noStrike" kern="1200" dirty="0">
                <a:solidFill>
                  <a:schemeClr val="tx1"/>
                </a:solidFill>
                <a:effectLst/>
                <a:latin typeface="+mn-lt"/>
                <a:ea typeface="+mn-ea"/>
                <a:cs typeface="+mn-cs"/>
                <a:hlinkClick r:id="rId4" tooltip="Help:IPA for English"/>
              </a:rPr>
              <a:t>/ˈ</a:t>
            </a:r>
            <a:r>
              <a:rPr lang="en-US" sz="1200" b="1" i="0" u="none" strike="noStrike" kern="1200" dirty="0" err="1">
                <a:solidFill>
                  <a:schemeClr val="tx1"/>
                </a:solidFill>
                <a:effectLst/>
                <a:latin typeface="+mn-lt"/>
                <a:ea typeface="+mn-ea"/>
                <a:cs typeface="+mn-cs"/>
                <a:hlinkClick r:id="rId4" tooltip="Help:IPA for English"/>
              </a:rPr>
              <a:t>sɪfs</a:t>
            </a:r>
            <a:r>
              <a:rPr lang="en-US" sz="1200" b="1" i="0" u="none" strike="noStrike" kern="1200" dirty="0">
                <a:solidFill>
                  <a:schemeClr val="tx1"/>
                </a:solidFill>
                <a:effectLst/>
                <a:latin typeface="+mn-lt"/>
                <a:ea typeface="+mn-ea"/>
                <a:cs typeface="+mn-cs"/>
                <a:hlinkClick r:id="rId4" tooltip="Help:IPA for English"/>
              </a:rPr>
              <a:t>/</a:t>
            </a:r>
            <a:r>
              <a:rPr lang="en-US" sz="1200" b="1" i="0" kern="1200" dirty="0">
                <a:solidFill>
                  <a:schemeClr val="tx1"/>
                </a:solidFill>
                <a:effectLst/>
                <a:latin typeface="+mn-lt"/>
                <a:ea typeface="+mn-ea"/>
                <a:cs typeface="+mn-cs"/>
              </a:rPr>
              <a:t>),</a:t>
            </a:r>
            <a:r>
              <a:rPr lang="en-US" sz="1200" b="1" i="0" u="none" strike="noStrike" kern="1200" baseline="300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operates as an </a:t>
            </a:r>
            <a:r>
              <a:rPr lang="en-US" sz="1200" b="1" i="0" u="none" strike="noStrike" kern="1200" dirty="0">
                <a:solidFill>
                  <a:schemeClr val="tx1"/>
                </a:solidFill>
                <a:effectLst/>
                <a:latin typeface="+mn-lt"/>
                <a:ea typeface="+mn-ea"/>
                <a:cs typeface="+mn-cs"/>
                <a:hlinkClick r:id="rId5" tooltip="Application layer"/>
              </a:rPr>
              <a:t>application-layer network protocol</a:t>
            </a:r>
            <a:r>
              <a:rPr lang="en-US" sz="1200" b="1" i="0" u="none" strike="noStrike" kern="1200" baseline="30000" dirty="0">
                <a:solidFill>
                  <a:schemeClr val="tx1"/>
                </a:solidFill>
                <a:effectLst/>
                <a:latin typeface="+mn-lt"/>
                <a:ea typeface="+mn-ea"/>
                <a:cs typeface="+mn-cs"/>
                <a:hlinkClick r:id="rId6"/>
              </a:rPr>
              <a:t>[3]</a:t>
            </a:r>
            <a:r>
              <a:rPr lang="en-US" sz="1200" b="1" i="0" kern="1200" dirty="0">
                <a:solidFill>
                  <a:schemeClr val="tx1"/>
                </a:solidFill>
                <a:effectLst/>
                <a:latin typeface="+mn-lt"/>
                <a:ea typeface="+mn-ea"/>
                <a:cs typeface="+mn-cs"/>
              </a:rPr>
              <a:t> mainly used for providing </a:t>
            </a:r>
            <a:r>
              <a:rPr lang="en-US" sz="1200" b="1" i="0" u="none" strike="noStrike" kern="1200" dirty="0">
                <a:solidFill>
                  <a:schemeClr val="tx1"/>
                </a:solidFill>
                <a:effectLst/>
                <a:latin typeface="+mn-lt"/>
                <a:ea typeface="+mn-ea"/>
                <a:cs typeface="+mn-cs"/>
                <a:hlinkClick r:id="rId7" tooltip="Shared access"/>
              </a:rPr>
              <a:t>shared access</a:t>
            </a:r>
            <a:r>
              <a:rPr lang="en-US" sz="1200" b="1" i="0" kern="1200" dirty="0">
                <a:solidFill>
                  <a:schemeClr val="tx1"/>
                </a:solidFill>
                <a:effectLst/>
                <a:latin typeface="+mn-lt"/>
                <a:ea typeface="+mn-ea"/>
                <a:cs typeface="+mn-cs"/>
              </a:rPr>
              <a:t> to </a:t>
            </a:r>
            <a:r>
              <a:rPr lang="en-US" sz="1200" b="1" i="0" u="none" strike="noStrike" kern="1200" dirty="0">
                <a:solidFill>
                  <a:schemeClr val="tx1"/>
                </a:solidFill>
                <a:effectLst/>
                <a:latin typeface="+mn-lt"/>
                <a:ea typeface="+mn-ea"/>
                <a:cs typeface="+mn-cs"/>
                <a:hlinkClick r:id="rId8" tooltip="Computer file"/>
              </a:rPr>
              <a:t>files</a:t>
            </a:r>
            <a:r>
              <a:rPr lang="en-US" sz="1200" b="1"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9" tooltip="Computer printer"/>
              </a:rPr>
              <a:t>printers</a:t>
            </a:r>
            <a:r>
              <a:rPr lang="en-US" sz="1200" b="1"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10" tooltip="Serial port"/>
              </a:rPr>
              <a:t>serial ports</a:t>
            </a:r>
            <a:r>
              <a:rPr lang="en-US" sz="1200" b="1" i="0" kern="1200" dirty="0">
                <a:solidFill>
                  <a:schemeClr val="tx1"/>
                </a:solidFill>
                <a:effectLst/>
                <a:latin typeface="+mn-lt"/>
                <a:ea typeface="+mn-ea"/>
                <a:cs typeface="+mn-cs"/>
              </a:rPr>
              <a:t> and miscellaneous communications between nodes on a network.</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24712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3 Layer Architecture</a:t>
            </a:r>
            <a:endParaRPr lang="en-US" sz="1200" b="0" i="0"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Green layer - DNS lookup</a:t>
            </a:r>
            <a:r>
              <a:rPr lang="en-US" sz="1200" b="0" i="0" kern="1200" dirty="0">
                <a:solidFill>
                  <a:schemeClr val="tx1"/>
                </a:solidFill>
                <a:effectLst/>
                <a:latin typeface="+mn-lt"/>
                <a:ea typeface="+mn-ea"/>
                <a:cs typeface="+mn-cs"/>
              </a:rPr>
              <a:t> – the request to be performed against Windows Azure Storage does a DNS resolution on the domain name for the object’s Uri being accessed. For example, the domain name for a blob request is “</a:t>
            </a:r>
            <a:r>
              <a:rPr lang="en-US" sz="1200" b="0" i="1" kern="1200" dirty="0">
                <a:solidFill>
                  <a:schemeClr val="tx1"/>
                </a:solidFill>
                <a:effectLst/>
                <a:latin typeface="+mn-lt"/>
                <a:ea typeface="+mn-ea"/>
                <a:cs typeface="+mn-cs"/>
              </a:rPr>
              <a:t>&lt;</a:t>
            </a:r>
            <a:r>
              <a:rPr lang="en-US" sz="1200" b="0" i="1" kern="1200" dirty="0" err="1">
                <a:solidFill>
                  <a:schemeClr val="tx1"/>
                </a:solidFill>
                <a:effectLst/>
                <a:latin typeface="+mn-lt"/>
                <a:ea typeface="+mn-ea"/>
                <a:cs typeface="+mn-cs"/>
              </a:rPr>
              <a:t>your_account</a:t>
            </a:r>
            <a:r>
              <a:rPr lang="en-US" sz="1200" b="0" i="1" kern="1200" dirty="0">
                <a:solidFill>
                  <a:schemeClr val="tx1"/>
                </a:solidFill>
                <a:effectLst/>
                <a:latin typeface="+mn-lt"/>
                <a:ea typeface="+mn-ea"/>
                <a:cs typeface="+mn-cs"/>
              </a:rPr>
              <a:t>&gt;.</a:t>
            </a:r>
            <a:r>
              <a:rPr lang="en-US" sz="1200" b="0" i="0" kern="1200" dirty="0">
                <a:solidFill>
                  <a:schemeClr val="tx1"/>
                </a:solidFill>
                <a:effectLst/>
                <a:latin typeface="+mn-lt"/>
                <a:ea typeface="+mn-ea"/>
                <a:cs typeface="+mn-cs"/>
              </a:rPr>
              <a:t>blob.core.windows.net”. This is used to direct the request to the geo-location (sub-region) the storage account is assigned to, as well as to the blob service in that geo-location.</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Front-End (FE) layer</a:t>
            </a:r>
            <a:r>
              <a:rPr lang="en-US" sz="1200" b="0" i="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Front-End Server Processes Request</a:t>
            </a:r>
            <a:r>
              <a:rPr lang="en-US" sz="1200" b="0" i="0" kern="1200" dirty="0">
                <a:solidFill>
                  <a:schemeClr val="tx1"/>
                </a:solidFill>
                <a:effectLst/>
                <a:latin typeface="+mn-lt"/>
                <a:ea typeface="+mn-ea"/>
                <a:cs typeface="+mn-cs"/>
              </a:rPr>
              <a:t>– The request reaches a front-end, which does the following:</a:t>
            </a:r>
          </a:p>
          <a:p>
            <a:r>
              <a:rPr lang="en-US" sz="1200" b="0" i="0" kern="1200" dirty="0">
                <a:solidFill>
                  <a:schemeClr val="tx1"/>
                </a:solidFill>
                <a:effectLst/>
                <a:latin typeface="+mn-lt"/>
                <a:ea typeface="+mn-ea"/>
                <a:cs typeface="+mn-cs"/>
              </a:rPr>
              <a:t>1) Perform authentication and authorization for the request</a:t>
            </a:r>
          </a:p>
          <a:p>
            <a:r>
              <a:rPr lang="en-US" sz="1200" b="0" i="0" kern="1200" dirty="0">
                <a:solidFill>
                  <a:schemeClr val="tx1"/>
                </a:solidFill>
                <a:effectLst/>
                <a:latin typeface="+mn-lt"/>
                <a:ea typeface="+mn-ea"/>
                <a:cs typeface="+mn-cs"/>
              </a:rPr>
              <a:t>2) Use the request’s partition key to look up in the Partition Map to find which partition server is serving the partition. </a:t>
            </a:r>
            <a:r>
              <a:rPr lang="en-US" sz="1200" b="0" i="0" u="none" strike="noStrike" kern="1200" dirty="0">
                <a:solidFill>
                  <a:schemeClr val="tx1"/>
                </a:solidFill>
                <a:effectLst/>
                <a:latin typeface="+mn-lt"/>
                <a:ea typeface="+mn-ea"/>
                <a:cs typeface="+mn-cs"/>
                <a:hlinkClick r:id="rId3"/>
              </a:rPr>
              <a:t>See this post for a description of a request’s partition key.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Send the request to the corresponding partition server</a:t>
            </a:r>
          </a:p>
          <a:p>
            <a:r>
              <a:rPr lang="en-US" sz="1200" b="0" i="0" kern="1200" dirty="0">
                <a:solidFill>
                  <a:schemeClr val="tx1"/>
                </a:solidFill>
                <a:effectLst/>
                <a:latin typeface="+mn-lt"/>
                <a:ea typeface="+mn-ea"/>
                <a:cs typeface="+mn-cs"/>
              </a:rPr>
              <a:t>4) Get the response from the partition server, and send it back to the client.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Distributed and replicated File System (DFS) Layer</a:t>
            </a:r>
            <a:r>
              <a:rPr lang="en-US" sz="1200" b="0" i="0" kern="1200" dirty="0">
                <a:solidFill>
                  <a:schemeClr val="tx1"/>
                </a:solidFill>
                <a:effectLst/>
                <a:latin typeface="+mn-lt"/>
                <a:ea typeface="+mn-ea"/>
                <a:cs typeface="+mn-cs"/>
              </a:rPr>
              <a:t> – This is the layer that actually stores the bits on disk and is in charge of distributing and replicating the data across many servers to keep it durable. A key concept to understand here is that the data is stored by the DFS layer, but all DFS servers are (and all data stored in the DFS layer is) accessible from any of the partition servers.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DFS Server Processes Request </a:t>
            </a:r>
            <a:r>
              <a:rPr lang="en-US" sz="1200" b="0" i="0" kern="1200" dirty="0">
                <a:solidFill>
                  <a:schemeClr val="tx1"/>
                </a:solidFill>
                <a:effectLst/>
                <a:latin typeface="+mn-lt"/>
                <a:ea typeface="+mn-ea"/>
                <a:cs typeface="+mn-cs"/>
              </a:rPr>
              <a:t>– the data is read/inserted/updated/deleted from persistent storage and the status (and data if read) is returned. Note, for insert/update/delete, the data is replicated across multiple DFS Servers (</a:t>
            </a:r>
            <a:r>
              <a:rPr lang="en-US" sz="1200" b="1" i="0" kern="1200" dirty="0">
                <a:solidFill>
                  <a:schemeClr val="tx1"/>
                </a:solidFill>
                <a:effectLst/>
                <a:latin typeface="+mn-lt"/>
                <a:ea typeface="+mn-ea"/>
                <a:cs typeface="+mn-cs"/>
              </a:rPr>
              <a:t>Distributed and replicated File System </a:t>
            </a:r>
            <a:r>
              <a:rPr lang="en-US" sz="1200" b="0" i="0" kern="1200" dirty="0">
                <a:solidFill>
                  <a:schemeClr val="tx1"/>
                </a:solidFill>
                <a:effectLst/>
                <a:latin typeface="+mn-lt"/>
                <a:ea typeface="+mn-ea"/>
                <a:cs typeface="+mn-cs"/>
              </a:rPr>
              <a:t>) before success is returned back to the client (see below for details).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Most requests are to a single partition, but listing Blob Containers, Blobs, Tables, and Queues, and Table Queries can span multiple partitions. </a:t>
            </a:r>
            <a:r>
              <a:rPr lang="en-US" sz="1200" b="0" i="0" kern="1200" dirty="0">
                <a:solidFill>
                  <a:schemeClr val="tx1"/>
                </a:solidFill>
                <a:effectLst/>
                <a:latin typeface="+mn-lt"/>
                <a:ea typeface="+mn-ea"/>
                <a:cs typeface="+mn-cs"/>
              </a:rPr>
              <a:t>When a listing/query request that spans partitions arrives at a FE server, we know via the Partition Map the set of partition servers that need to be contacted to perform the query. Depending upon the query and the number of partitions being queried over, the query may only need to go to a single partition server to process its request. If the Partition Map shows that the query needs to go to more than one partition server, we serialize the query by performing it across those partition servers one at a time sorted in partition key order. Then at partition server boundaries, or when we reach 1,000 results for the query, or when we reach 5 seconds of processing time, we return the results accumulated thus far and a continuation token if we are not yet done with the query. Then when the client passes the continuation token back in to continue the listing/query, we know the Primary Key from which to continue the listing/query.</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all three layers – we have </a:t>
            </a:r>
            <a:r>
              <a:rPr lang="en-US" sz="1200" b="1" i="0" kern="1200" dirty="0">
                <a:solidFill>
                  <a:schemeClr val="tx1"/>
                </a:solidFill>
                <a:effectLst/>
                <a:latin typeface="+mn-lt"/>
                <a:ea typeface="+mn-ea"/>
                <a:cs typeface="+mn-cs"/>
              </a:rPr>
              <a:t>Fault Domains and Server Failures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Upgrade Domains and Rolling Upgrade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https://blogs.msdn.microsoft.com/windowsazurestorage/2010/12/30/windows-azure-storage-architecture-overview/</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89581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boy</a:t>
            </a:r>
            <a:r>
              <a:rPr lang="en-US" baseline="0" dirty="0"/>
              <a:t> from last slide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392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IP</a:t>
            </a:r>
            <a:r>
              <a:rPr lang="en-US" baseline="0" dirty="0"/>
              <a:t> Address spaces can either be private or public or both.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subnets by default are routable</a:t>
            </a:r>
            <a:r>
              <a:rPr lang="en-US" baseline="0" dirty="0"/>
              <a:t> to each other and the internet.</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Azure will automatically reserve 4 IP addresses from each subnet.</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a:t>
            </a:fld>
            <a:endParaRPr lang="en-US"/>
          </a:p>
        </p:txBody>
      </p:sp>
    </p:spTree>
    <p:extLst>
      <p:ext uri="{BB962C8B-B14F-4D97-AF65-F5344CB8AC3E}">
        <p14:creationId xmlns:p14="http://schemas.microsoft.com/office/powerpoint/2010/main" val="1300805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is a</a:t>
            </a:r>
            <a:r>
              <a:rPr lang="en-US" baseline="0" dirty="0"/>
              <a:t> foundational building block of Azure. </a:t>
            </a:r>
          </a:p>
          <a:p>
            <a:pPr marL="171450" indent="-171450">
              <a:buFont typeface="Arial" panose="020B0604020202020204" pitchFamily="34" charset="0"/>
              <a:buChar char="•"/>
            </a:pPr>
            <a:r>
              <a:rPr lang="en-US" baseline="0" dirty="0"/>
              <a:t>There are different types of service provided by Azure storage and each has it’s own addressable http:// endpoint.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Remember the Management key here for security reasons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16226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Blob storage is a service that stores unstructured data in the cloud as objects/blobs.</a:t>
            </a:r>
            <a:endParaRPr lang="en-US" b="1"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Blob storage can store any type of text or binary data, such as a document, media file, or application installer. Blob storage is also referred to as object storage.</a:t>
            </a:r>
          </a:p>
          <a:p>
            <a:endParaRPr lang="en-US" dirty="0"/>
          </a:p>
          <a:p>
            <a:r>
              <a:rPr lang="en-US" dirty="0"/>
              <a:t>Three types of Blob Types –</a:t>
            </a:r>
          </a:p>
          <a:p>
            <a:endParaRPr lang="en-US" dirty="0"/>
          </a:p>
          <a:p>
            <a:r>
              <a:rPr lang="en-US" dirty="0"/>
              <a:t>Block </a:t>
            </a:r>
          </a:p>
          <a:p>
            <a:r>
              <a:rPr lang="en-US" dirty="0"/>
              <a:t>Page – for OS</a:t>
            </a:r>
          </a:p>
          <a:p>
            <a:r>
              <a:rPr lang="en-US" dirty="0"/>
              <a:t>Append – for</a:t>
            </a:r>
            <a:r>
              <a:rPr lang="en-US" baseline="0" dirty="0"/>
              <a:t> Audit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1586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33612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79645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types of Blob Types –</a:t>
            </a:r>
          </a:p>
          <a:p>
            <a:r>
              <a:rPr lang="en-US" dirty="0"/>
              <a:t>Block </a:t>
            </a:r>
          </a:p>
          <a:p>
            <a:r>
              <a:rPr lang="en-US" dirty="0"/>
              <a:t>Page – for OS</a:t>
            </a:r>
          </a:p>
          <a:p>
            <a:r>
              <a:rPr lang="en-US" dirty="0"/>
              <a:t>Append – for</a:t>
            </a:r>
            <a:r>
              <a:rPr lang="en-US" baseline="0" dirty="0"/>
              <a:t> Audit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Container:</a:t>
            </a:r>
            <a:r>
              <a:rPr lang="en-US" sz="1200" b="0" i="0" kern="1200" dirty="0">
                <a:solidFill>
                  <a:schemeClr val="tx1"/>
                </a:solidFill>
                <a:effectLst/>
                <a:latin typeface="+mn-lt"/>
                <a:ea typeface="+mn-ea"/>
                <a:cs typeface="+mn-cs"/>
              </a:rPr>
              <a:t> A container provides a grouping of a set of blobs. All blobs must be in a container. An account can contain an unlimited number of containers. A container can store an unlimited number of blobs. Note that the container name must be lowercase.</a:t>
            </a:r>
          </a:p>
          <a:p>
            <a:endParaRPr lang="en-US" dirty="0"/>
          </a:p>
          <a:p>
            <a:endParaRPr lang="en-US" dirty="0"/>
          </a:p>
          <a:p>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Azure Blob Storage: Cool and Hot tiers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Blob storage accounts expose the </a:t>
            </a:r>
            <a:r>
              <a:rPr lang="en-US" sz="1200" b="1" i="0" kern="1200" dirty="0">
                <a:solidFill>
                  <a:schemeClr val="tx1"/>
                </a:solidFill>
                <a:effectLst/>
                <a:latin typeface="+mn-lt"/>
                <a:ea typeface="+mn-ea"/>
                <a:cs typeface="+mn-cs"/>
              </a:rPr>
              <a:t>Access Tier</a:t>
            </a:r>
            <a:r>
              <a:rPr lang="en-US" sz="1200" b="0" i="0" kern="1200" dirty="0">
                <a:solidFill>
                  <a:schemeClr val="tx1"/>
                </a:solidFill>
                <a:effectLst/>
                <a:latin typeface="+mn-lt"/>
                <a:ea typeface="+mn-ea"/>
                <a:cs typeface="+mn-cs"/>
              </a:rPr>
              <a:t> attribute which can be specified during account creation and modified later as needed. There are two types of access tiers that can be specified based on your data access pattern:</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Hot</a:t>
            </a:r>
            <a:r>
              <a:rPr lang="en-US" sz="1200" b="0" i="0" kern="1200" dirty="0">
                <a:solidFill>
                  <a:schemeClr val="tx1"/>
                </a:solidFill>
                <a:effectLst/>
                <a:latin typeface="+mn-lt"/>
                <a:ea typeface="+mn-ea"/>
                <a:cs typeface="+mn-cs"/>
              </a:rPr>
              <a:t> access tier which indicates that the objects in the storage account will be more frequently accessed. This allows you to store data at a lower access cost.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Cool</a:t>
            </a:r>
            <a:r>
              <a:rPr lang="en-US" sz="1200" b="0" i="0" kern="1200" dirty="0">
                <a:solidFill>
                  <a:schemeClr val="tx1"/>
                </a:solidFill>
                <a:effectLst/>
                <a:latin typeface="+mn-lt"/>
                <a:ea typeface="+mn-ea"/>
                <a:cs typeface="+mn-cs"/>
              </a:rPr>
              <a:t> access tier which indicates that the objects in the storage account will be less frequently accessed. This allows you to store data at a lower data storage cost.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34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a:t>
            </a:r>
            <a:r>
              <a:rPr lang="en-US" b="1" baseline="0" dirty="0"/>
              <a:t> search / query on azure container ( ?)</a:t>
            </a:r>
          </a:p>
          <a:p>
            <a:endParaRPr lang="en-US" b="1" baseline="0" dirty="0"/>
          </a:p>
          <a:p>
            <a:r>
              <a:rPr lang="en-US" sz="1200" kern="1200" dirty="0" err="1">
                <a:solidFill>
                  <a:schemeClr val="tx1"/>
                </a:solidFill>
                <a:effectLst/>
                <a:latin typeface="+mn-lt"/>
                <a:ea typeface="+mn-ea"/>
                <a:cs typeface="+mn-cs"/>
              </a:rPr>
              <a:t>blobContainer.ListBlobs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OfType</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CloudBlob</a:t>
            </a:r>
            <a:r>
              <a:rPr lang="en-US" sz="1200"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OrderByDescending</a:t>
            </a:r>
            <a:r>
              <a:rPr lang="en-US" sz="1200" kern="1200" dirty="0">
                <a:solidFill>
                  <a:schemeClr val="tx1"/>
                </a:solidFill>
                <a:effectLst/>
                <a:latin typeface="+mn-lt"/>
                <a:ea typeface="+mn-ea"/>
                <a:cs typeface="+mn-cs"/>
              </a:rPr>
              <a:t>(b=&gt;</a:t>
            </a:r>
            <a:r>
              <a:rPr lang="en-US" sz="1200" kern="1200" dirty="0" err="1">
                <a:solidFill>
                  <a:schemeClr val="tx1"/>
                </a:solidFill>
                <a:effectLst/>
                <a:latin typeface="+mn-lt"/>
                <a:ea typeface="+mn-ea"/>
                <a:cs typeface="+mn-cs"/>
              </a:rPr>
              <a:t>b.Properties.LastModified</a:t>
            </a:r>
            <a:r>
              <a:rPr lang="en-US" sz="1200" kern="1200" dirty="0">
                <a:solidFill>
                  <a:schemeClr val="tx1"/>
                </a:solidFill>
                <a:effectLst/>
                <a:latin typeface="+mn-lt"/>
                <a:ea typeface="+mn-ea"/>
                <a:cs typeface="+mn-cs"/>
              </a:rPr>
              <a:t>).Skip(10).Take(10);</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 blobs = </a:t>
            </a:r>
            <a:r>
              <a:rPr lang="en-US" sz="1200" kern="1200" dirty="0" err="1">
                <a:solidFill>
                  <a:schemeClr val="tx1"/>
                </a:solidFill>
                <a:effectLst/>
                <a:latin typeface="+mn-lt"/>
                <a:ea typeface="+mn-ea"/>
                <a:cs typeface="+mn-cs"/>
              </a:rPr>
              <a:t>blobContainer.ListBlobs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OfType</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CloudBlob</a:t>
            </a:r>
            <a:r>
              <a:rPr lang="en-US" sz="1200" kern="1200" dirty="0">
                <a:solidFill>
                  <a:schemeClr val="tx1"/>
                </a:solidFill>
                <a:effectLst/>
                <a:latin typeface="+mn-lt"/>
                <a:ea typeface="+mn-ea"/>
                <a:cs typeface="+mn-cs"/>
              </a:rPr>
              <a:t>&gt;() .Where(b=&gt;</a:t>
            </a:r>
            <a:r>
              <a:rPr lang="en-US" sz="1200" kern="1200" dirty="0" err="1">
                <a:solidFill>
                  <a:schemeClr val="tx1"/>
                </a:solidFill>
                <a:effectLst/>
                <a:latin typeface="+mn-lt"/>
                <a:ea typeface="+mn-ea"/>
                <a:cs typeface="+mn-cs"/>
              </a:rPr>
              <a:t>b.Properties.ContentType.StartsWith</a:t>
            </a:r>
            <a:r>
              <a:rPr lang="en-US" sz="1200" kern="1200" dirty="0">
                <a:solidFill>
                  <a:schemeClr val="tx1"/>
                </a:solidFill>
                <a:effectLst/>
                <a:latin typeface="+mn-lt"/>
                <a:ea typeface="+mn-ea"/>
                <a:cs typeface="+mn-cs"/>
              </a:rPr>
              <a:t>("image")); </a:t>
            </a:r>
            <a:r>
              <a:rPr lang="en-US" sz="1200" kern="1200" dirty="0" err="1">
                <a:solidFill>
                  <a:schemeClr val="tx1"/>
                </a:solidFill>
                <a:effectLst/>
                <a:latin typeface="+mn-lt"/>
                <a:ea typeface="+mn-ea"/>
                <a:cs typeface="+mn-cs"/>
              </a:rPr>
              <a:t>foreach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 b in blobs) //This line will call the service, //execute the query against it and //return the desired files { // do something with each file. Variable b is of type </a:t>
            </a:r>
            <a:r>
              <a:rPr lang="en-US" sz="1200" kern="1200" dirty="0" err="1">
                <a:solidFill>
                  <a:schemeClr val="tx1"/>
                </a:solidFill>
                <a:effectLst/>
                <a:latin typeface="+mn-lt"/>
                <a:ea typeface="+mn-ea"/>
                <a:cs typeface="+mn-cs"/>
              </a:rPr>
              <a:t>CloudBlob</a:t>
            </a:r>
            <a:r>
              <a:rPr lang="en-US" sz="1200"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MD5 algorithm</a:t>
            </a:r>
            <a:r>
              <a:rPr lang="en-US" sz="1200" b="0" i="0" kern="1200" dirty="0">
                <a:solidFill>
                  <a:schemeClr val="tx1"/>
                </a:solidFill>
                <a:effectLst/>
                <a:latin typeface="+mn-lt"/>
                <a:ea typeface="+mn-ea"/>
                <a:cs typeface="+mn-cs"/>
              </a:rPr>
              <a:t> is a widely used </a:t>
            </a:r>
            <a:r>
              <a:rPr lang="en-US" sz="1200" b="0" i="0" u="none" strike="noStrike" kern="1200" dirty="0">
                <a:solidFill>
                  <a:schemeClr val="tx1"/>
                </a:solidFill>
                <a:effectLst/>
                <a:latin typeface="+mn-lt"/>
                <a:ea typeface="+mn-ea"/>
                <a:cs typeface="+mn-cs"/>
                <a:hlinkClick r:id="rId3" tooltip="Hash function"/>
              </a:rPr>
              <a:t>hash function</a:t>
            </a:r>
            <a:r>
              <a:rPr lang="en-US" sz="1200" b="0" i="0" kern="1200" dirty="0">
                <a:solidFill>
                  <a:schemeClr val="tx1"/>
                </a:solidFill>
                <a:effectLst/>
                <a:latin typeface="+mn-lt"/>
                <a:ea typeface="+mn-ea"/>
                <a:cs typeface="+mn-cs"/>
              </a:rPr>
              <a:t> producing a 128-</a:t>
            </a:r>
            <a:r>
              <a:rPr lang="en-US" sz="1200" b="0" i="0" u="none" strike="noStrike" kern="1200" dirty="0">
                <a:solidFill>
                  <a:schemeClr val="tx1"/>
                </a:solidFill>
                <a:effectLst/>
                <a:latin typeface="+mn-lt"/>
                <a:ea typeface="+mn-ea"/>
                <a:cs typeface="+mn-cs"/>
                <a:hlinkClick r:id="rId4" tooltip="Bit"/>
              </a:rPr>
              <a:t>bit</a:t>
            </a:r>
            <a:r>
              <a:rPr lang="en-US" sz="1200" b="0" i="0" kern="1200" dirty="0">
                <a:solidFill>
                  <a:schemeClr val="tx1"/>
                </a:solidFill>
                <a:effectLst/>
                <a:latin typeface="+mn-lt"/>
                <a:ea typeface="+mn-ea"/>
                <a:cs typeface="+mn-cs"/>
              </a:rPr>
              <a:t> hash value. Although MD5 was initially designed to be used as a </a:t>
            </a:r>
            <a:r>
              <a:rPr lang="en-US" sz="1200" b="0" i="0" u="none" strike="noStrike" kern="1200" dirty="0">
                <a:solidFill>
                  <a:schemeClr val="tx1"/>
                </a:solidFill>
                <a:effectLst/>
                <a:latin typeface="+mn-lt"/>
                <a:ea typeface="+mn-ea"/>
                <a:cs typeface="+mn-cs"/>
                <a:hlinkClick r:id="rId5" tooltip="Cryptographic hash function"/>
              </a:rPr>
              <a:t>cryptographic hash function</a:t>
            </a:r>
            <a:r>
              <a:rPr lang="en-US" sz="1200" b="0" i="0" kern="1200" dirty="0">
                <a:solidFill>
                  <a:schemeClr val="tx1"/>
                </a:solidFill>
                <a:effectLst/>
                <a:latin typeface="+mn-lt"/>
                <a:ea typeface="+mn-ea"/>
                <a:cs typeface="+mn-cs"/>
              </a:rPr>
              <a:t>, it has been found to suffer from extensive vulnerabilities. It can still be used as a </a:t>
            </a:r>
            <a:r>
              <a:rPr lang="en-US" sz="1200" b="0" i="0" u="none" strike="noStrike" kern="1200" dirty="0">
                <a:solidFill>
                  <a:schemeClr val="tx1"/>
                </a:solidFill>
                <a:effectLst/>
                <a:latin typeface="+mn-lt"/>
                <a:ea typeface="+mn-ea"/>
                <a:cs typeface="+mn-cs"/>
                <a:hlinkClick r:id="rId6" tooltip="Checksum"/>
              </a:rPr>
              <a:t>checksum</a:t>
            </a:r>
            <a:r>
              <a:rPr lang="en-US" sz="1200" b="0" i="0" kern="1200" dirty="0">
                <a:solidFill>
                  <a:schemeClr val="tx1"/>
                </a:solidFill>
                <a:effectLst/>
                <a:latin typeface="+mn-lt"/>
                <a:ea typeface="+mn-ea"/>
                <a:cs typeface="+mn-cs"/>
              </a:rPr>
              <a:t> to verify </a:t>
            </a:r>
            <a:r>
              <a:rPr lang="en-US" sz="1200" b="0" i="0" u="none" strike="noStrike" kern="1200" dirty="0">
                <a:solidFill>
                  <a:schemeClr val="tx1"/>
                </a:solidFill>
                <a:effectLst/>
                <a:latin typeface="+mn-lt"/>
                <a:ea typeface="+mn-ea"/>
                <a:cs typeface="+mn-cs"/>
                <a:hlinkClick r:id="rId7" tooltip="Data integrity"/>
              </a:rPr>
              <a:t>data integrity</a:t>
            </a:r>
            <a:r>
              <a:rPr lang="en-US" sz="1200" b="0" i="0" kern="1200" dirty="0">
                <a:solidFill>
                  <a:schemeClr val="tx1"/>
                </a:solidFill>
                <a:effectLst/>
                <a:latin typeface="+mn-lt"/>
                <a:ea typeface="+mn-ea"/>
                <a:cs typeface="+mn-cs"/>
              </a:rPr>
              <a:t>, but only against unintentional corruption.</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3140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dirty="0"/>
              <a:t>The Blob service provides storage for entities, such as binary files and text files</a:t>
            </a:r>
            <a:endParaRPr lang="en-US" dirty="0"/>
          </a:p>
          <a:p>
            <a:pPr lvl="0"/>
            <a:r>
              <a:rPr lang="en-NZ" b="1" dirty="0"/>
              <a:t>The Blob service defines three types of blobs:</a:t>
            </a:r>
            <a:endParaRPr lang="en-US" b="1" dirty="0"/>
          </a:p>
          <a:p>
            <a:pPr lvl="1"/>
            <a:r>
              <a:rPr lang="en-NZ" b="1" i="1" u="sng" dirty="0"/>
              <a:t>Block blobs</a:t>
            </a:r>
            <a:r>
              <a:rPr lang="en-NZ" i="1" u="sng" dirty="0"/>
              <a:t>— optimized for streaming</a:t>
            </a:r>
            <a:endParaRPr lang="en-US" i="1" u="sng" dirty="0"/>
          </a:p>
          <a:p>
            <a:pPr lvl="1"/>
            <a:r>
              <a:rPr lang="en-NZ" b="1" i="1" u="sng" dirty="0"/>
              <a:t>Page blobs</a:t>
            </a:r>
            <a:r>
              <a:rPr lang="en-NZ" i="1" u="sng" dirty="0"/>
              <a:t>— optimized for random read/write operations and which provide the ability to write to a range of bytes in a blob</a:t>
            </a:r>
          </a:p>
          <a:p>
            <a:pPr lvl="1"/>
            <a:r>
              <a:rPr lang="en-NZ" b="1" dirty="0"/>
              <a:t>Append blobs</a:t>
            </a:r>
            <a:r>
              <a:rPr lang="en-NZ" b="1" baseline="0" dirty="0"/>
              <a:t> </a:t>
            </a:r>
            <a:r>
              <a:rPr lang="en-NZ" baseline="0" dirty="0"/>
              <a:t>– </a:t>
            </a:r>
            <a:r>
              <a:rPr lang="en-US" dirty="0"/>
              <a:t>optimized for fast append operations, making it ideal for scenarios where the data must be added to an existing blob without modifying the existing contents of that blob (</a:t>
            </a:r>
            <a:r>
              <a:rPr lang="en-US" dirty="0" err="1"/>
              <a:t>Eg</a:t>
            </a:r>
            <a:r>
              <a:rPr lang="en-US" dirty="0"/>
              <a:t>. logging, auditing). </a:t>
            </a:r>
            <a:r>
              <a:rPr lang="en-US" b="1" dirty="0"/>
              <a:t>In addition, Append Blob supports having multiple clients writing to the same blob without any need for synchronization (unlike block and page blob).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6537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is</a:t>
            </a:r>
            <a:r>
              <a:rPr lang="en-US" baseline="0" dirty="0"/>
              <a:t> a</a:t>
            </a:r>
            <a:r>
              <a:rPr lang="en-US" dirty="0"/>
              <a:t> structured  data compare to</a:t>
            </a:r>
            <a:r>
              <a:rPr lang="en-US" baseline="0" dirty="0"/>
              <a:t> the blob which is Unstructured data.</a:t>
            </a:r>
          </a:p>
          <a:p>
            <a:r>
              <a:rPr lang="en-US" baseline="0" dirty="0"/>
              <a:t>Row is limit less and also the </a:t>
            </a:r>
            <a:r>
              <a:rPr lang="en-US" baseline="0" dirty="0" err="1"/>
              <a:t>zise</a:t>
            </a:r>
            <a:r>
              <a:rPr lang="en-US" baseline="0" dirty="0"/>
              <a:t> is limit less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7048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dirty="0"/>
              <a:t>The Table service provides structured storage in the form of tables</a:t>
            </a:r>
            <a:endParaRPr lang="en-US" dirty="0"/>
          </a:p>
          <a:p>
            <a:pPr lvl="0"/>
            <a:r>
              <a:rPr lang="en-NZ" dirty="0"/>
              <a:t>The Table service supports a REST API that is compliant with the ADO.NET Data Services REST API</a:t>
            </a:r>
            <a:endParaRPr lang="en-US" dirty="0"/>
          </a:p>
          <a:p>
            <a:pPr lvl="0"/>
            <a:r>
              <a:rPr lang="en-NZ" dirty="0"/>
              <a:t>Developers may also use the .NET Client Library for ADO.NET data services to access the Table service</a:t>
            </a:r>
            <a:endParaRPr lang="en-US" dirty="0"/>
          </a:p>
          <a:p>
            <a:endParaRPr lang="en-US" dirty="0"/>
          </a:p>
          <a:p>
            <a:endParaRPr lang="en-US" dirty="0"/>
          </a:p>
          <a:p>
            <a:r>
              <a:rPr lang="en-US" b="1" dirty="0"/>
              <a:t>Entity = Row</a:t>
            </a:r>
            <a:r>
              <a:rPr lang="en-US" b="1" baseline="0" dirty="0"/>
              <a:t> content…</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059696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Optimistic concurrency … ( its like two people</a:t>
            </a:r>
            <a:r>
              <a:rPr lang="en-US" baseline="0" dirty="0"/>
              <a:t> reading the data if one make changes the other person cannot update the data with out </a:t>
            </a:r>
            <a:r>
              <a:rPr lang="en-US" baseline="0" dirty="0" err="1"/>
              <a:t>refereshing</a:t>
            </a:r>
            <a:r>
              <a:rPr lang="en-US" baseline="0" dirty="0"/>
              <a:t> the data to have a look at the updated data)</a:t>
            </a:r>
          </a:p>
          <a:p>
            <a:endParaRPr lang="en-US" dirty="0"/>
          </a:p>
          <a:p>
            <a:endParaRPr lang="en-US" dirty="0"/>
          </a:p>
          <a:p>
            <a:r>
              <a:rPr lang="en-US" b="1" dirty="0"/>
              <a:t>Http </a:t>
            </a:r>
            <a:r>
              <a:rPr lang="en-US" b="1" dirty="0" err="1"/>
              <a:t>Etag</a:t>
            </a:r>
            <a:r>
              <a:rPr lang="en-US" dirty="0"/>
              <a:t> - </a:t>
            </a:r>
            <a:r>
              <a:rPr lang="en-US" sz="1200" b="0" i="0" kern="1200" dirty="0">
                <a:solidFill>
                  <a:schemeClr val="tx1"/>
                </a:solidFill>
                <a:effectLst/>
                <a:latin typeface="+mn-lt"/>
                <a:ea typeface="+mn-ea"/>
                <a:cs typeface="+mn-cs"/>
              </a:rPr>
              <a:t>that HTTP provides for </a:t>
            </a:r>
            <a:r>
              <a:rPr lang="en-US" sz="1200" b="0" i="0" u="none" strike="noStrike" kern="1200" dirty="0">
                <a:solidFill>
                  <a:schemeClr val="tx1"/>
                </a:solidFill>
                <a:effectLst/>
                <a:latin typeface="+mn-lt"/>
                <a:ea typeface="+mn-ea"/>
                <a:cs typeface="+mn-cs"/>
                <a:hlinkClick r:id="rId3" tooltip="Web cache"/>
              </a:rPr>
              <a:t>web cache</a:t>
            </a:r>
            <a:r>
              <a:rPr lang="en-US" sz="1200" b="0" i="0" kern="1200" dirty="0">
                <a:solidFill>
                  <a:schemeClr val="tx1"/>
                </a:solidFill>
                <a:effectLst/>
                <a:latin typeface="+mn-lt"/>
                <a:ea typeface="+mn-ea"/>
                <a:cs typeface="+mn-cs"/>
              </a:rPr>
              <a:t> validation, which allows a client to make conditional requests. This allows caches to be more efficient, and saves bandwidth, as a web server does not need to send a full response if the content has not changed. </a:t>
            </a:r>
            <a:r>
              <a:rPr lang="en-US" sz="1200" b="0" i="0" kern="1200" dirty="0" err="1">
                <a:solidFill>
                  <a:schemeClr val="tx1"/>
                </a:solidFill>
                <a:effectLst/>
                <a:latin typeface="+mn-lt"/>
                <a:ea typeface="+mn-ea"/>
                <a:cs typeface="+mn-cs"/>
              </a:rPr>
              <a:t>ETags</a:t>
            </a:r>
            <a:r>
              <a:rPr lang="en-US" sz="1200" b="0" i="0" kern="1200" dirty="0">
                <a:solidFill>
                  <a:schemeClr val="tx1"/>
                </a:solidFill>
                <a:effectLst/>
                <a:latin typeface="+mn-lt"/>
                <a:ea typeface="+mn-ea"/>
                <a:cs typeface="+mn-cs"/>
              </a:rPr>
              <a:t> can also be used for </a:t>
            </a:r>
            <a:r>
              <a:rPr lang="en-US" sz="1200" b="0" i="0" u="none" strike="noStrike" kern="1200" dirty="0">
                <a:solidFill>
                  <a:schemeClr val="tx1"/>
                </a:solidFill>
                <a:effectLst/>
                <a:latin typeface="+mn-lt"/>
                <a:ea typeface="+mn-ea"/>
                <a:cs typeface="+mn-cs"/>
                <a:hlinkClick r:id="rId4" tooltip="Optimistic concurrency control"/>
              </a:rPr>
              <a:t>optimistic concurrency control</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as a way to help prevent simultaneous updates of a resource from overwriting each other</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63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a:t>
            </a:r>
            <a:r>
              <a:rPr lang="en-US" baseline="0" dirty="0"/>
              <a:t> default Private IP addresses are dynamic on a VNET.  They are pulled from the subnets available IPS.  The First 4 are reserved.</a:t>
            </a:r>
          </a:p>
          <a:p>
            <a:pPr marL="171450" indent="-171450">
              <a:buFont typeface="Arial" panose="020B0604020202020204" pitchFamily="34" charset="0"/>
              <a:buChar char="•"/>
            </a:pPr>
            <a:r>
              <a:rPr lang="en-US" baseline="0" dirty="0"/>
              <a:t>Addresses are provided and re-allocated in different order based on when the machine boots. </a:t>
            </a:r>
          </a:p>
          <a:p>
            <a:pPr marL="171450" indent="-171450">
              <a:buFont typeface="Arial" panose="020B0604020202020204" pitchFamily="34" charset="0"/>
              <a:buChar char="•"/>
            </a:pPr>
            <a:r>
              <a:rPr lang="en-US" baseline="0" dirty="0"/>
              <a:t>Use Static Private </a:t>
            </a:r>
            <a:r>
              <a:rPr lang="en-US" baseline="0" dirty="0" err="1"/>
              <a:t>Ips</a:t>
            </a:r>
            <a:r>
              <a:rPr lang="en-US" baseline="0" dirty="0"/>
              <a:t> for machines that need to always retain the same address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8</a:t>
            </a:fld>
            <a:endParaRPr lang="en-US"/>
          </a:p>
        </p:txBody>
      </p:sp>
    </p:spTree>
    <p:extLst>
      <p:ext uri="{BB962C8B-B14F-4D97-AF65-F5344CB8AC3E}">
        <p14:creationId xmlns:p14="http://schemas.microsoft.com/office/powerpoint/2010/main" val="34614655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b="1" dirty="0"/>
              <a:t>There is no strong typing—note that BIRTHDATE is stored as both a </a:t>
            </a:r>
            <a:r>
              <a:rPr lang="en-NZ" b="1" dirty="0" err="1"/>
              <a:t>datetime</a:t>
            </a:r>
            <a:r>
              <a:rPr lang="en-NZ" b="1" dirty="0"/>
              <a:t> value and as a string</a:t>
            </a:r>
            <a:endParaRPr lang="en-US" b="1" dirty="0"/>
          </a:p>
          <a:p>
            <a:pPr lvl="0"/>
            <a:r>
              <a:rPr lang="en-NZ" b="1" dirty="0"/>
              <a:t>Note that we can add additional columns ( means a dynamic schema</a:t>
            </a:r>
            <a:r>
              <a:rPr lang="en-NZ" b="1" baseline="0" dirty="0"/>
              <a:t> at runtime we add fields etc..)</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6005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dirty="0"/>
              <a:t>Tables store data as entities</a:t>
            </a:r>
            <a:endParaRPr lang="en-US" dirty="0"/>
          </a:p>
          <a:p>
            <a:pPr lvl="0"/>
            <a:r>
              <a:rPr lang="en-NZ" dirty="0"/>
              <a:t>Querying is as per the ADO.NET data services specification: </a:t>
            </a:r>
            <a:r>
              <a:rPr lang="en-NZ" u="sng" dirty="0">
                <a:solidFill>
                  <a:srgbClr val="FF0000"/>
                </a:solidFill>
                <a:hlinkClick r:id="rId3"/>
              </a:rPr>
              <a:t>http://msdn.microsoft.com/en-us/library/cc668784.aspx</a:t>
            </a:r>
            <a:r>
              <a:rPr lang="en-US" dirty="0"/>
              <a:t> </a:t>
            </a:r>
          </a:p>
          <a:p>
            <a:pPr lvl="0"/>
            <a:r>
              <a:rPr lang="en-NZ" b="1" dirty="0"/>
              <a:t>Should endeavour to always include the partition key to limit scope of query—partitions always served by a single storage node</a:t>
            </a:r>
            <a:endParaRPr lang="en-US" b="1" dirty="0"/>
          </a:p>
          <a:p>
            <a:pPr marL="0" indent="0">
              <a:buNone/>
            </a:pPr>
            <a:r>
              <a:rPr lang="en-US" b="1" dirty="0"/>
              <a:t>Notes</a:t>
            </a:r>
            <a:endParaRPr lang="en-US" dirty="0"/>
          </a:p>
          <a:p>
            <a:endParaRPr lang="en-US" dirty="0"/>
          </a:p>
          <a:p>
            <a:endParaRPr lang="en-US" dirty="0"/>
          </a:p>
          <a:p>
            <a:r>
              <a:rPr lang="en-US" b="1" dirty="0"/>
              <a:t>Check in our Query</a:t>
            </a:r>
            <a:r>
              <a:rPr lang="en-US" b="1" baseline="0" dirty="0"/>
              <a:t> we use partition key ….</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90340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b="1" dirty="0"/>
              <a:t>Tables are partitioned to support load balancing across storage</a:t>
            </a:r>
            <a:r>
              <a:rPr lang="en-NZ" dirty="0"/>
              <a:t> nodes</a:t>
            </a:r>
            <a:endParaRPr lang="en-US" dirty="0"/>
          </a:p>
          <a:p>
            <a:pPr lvl="0"/>
            <a:r>
              <a:rPr lang="en-NZ" dirty="0"/>
              <a:t>A table's entities are organized by partition</a:t>
            </a:r>
            <a:endParaRPr lang="en-US" dirty="0"/>
          </a:p>
          <a:p>
            <a:pPr lvl="0"/>
            <a:r>
              <a:rPr lang="en-NZ" dirty="0"/>
              <a:t>A partition is a consecutive range of entities possessing the same partition key value</a:t>
            </a:r>
            <a:endParaRPr lang="en-US" dirty="0"/>
          </a:p>
          <a:p>
            <a:pPr lvl="0"/>
            <a:r>
              <a:rPr lang="en-NZ" dirty="0"/>
              <a:t>The partition key is a unique identifier for the partition within a given table, specified by the </a:t>
            </a:r>
            <a:r>
              <a:rPr lang="en-NZ" dirty="0" err="1"/>
              <a:t>PartitionKey</a:t>
            </a:r>
            <a:r>
              <a:rPr lang="en-NZ" dirty="0"/>
              <a:t> property</a:t>
            </a:r>
            <a:endParaRPr lang="en-US" dirty="0"/>
          </a:p>
          <a:p>
            <a:pPr lvl="1"/>
            <a:r>
              <a:rPr lang="en-NZ" b="1" dirty="0"/>
              <a:t>The partition key forms the first part of an entity's unique identifier within the table</a:t>
            </a:r>
            <a:endParaRPr lang="en-US" b="1" dirty="0"/>
          </a:p>
          <a:p>
            <a:pPr lvl="1"/>
            <a:r>
              <a:rPr lang="en-NZ" b="1" dirty="0"/>
              <a:t>The partition key may be a string value up to 1 KB in size</a:t>
            </a:r>
            <a:endParaRPr lang="en-US" b="1" dirty="0"/>
          </a:p>
          <a:p>
            <a:pPr lvl="0"/>
            <a:r>
              <a:rPr lang="en-NZ" b="1" dirty="0"/>
              <a:t>You must include the </a:t>
            </a:r>
            <a:r>
              <a:rPr lang="en-NZ" b="1" dirty="0" err="1"/>
              <a:t>PartitionKey</a:t>
            </a:r>
            <a:r>
              <a:rPr lang="en-NZ" b="1" dirty="0"/>
              <a:t> property in every insert, update, and delete operation</a:t>
            </a:r>
            <a:endParaRPr lang="en-US" b="1" dirty="0"/>
          </a:p>
          <a:p>
            <a:endParaRPr lang="en-US" dirty="0"/>
          </a:p>
          <a:p>
            <a:endParaRPr lang="en-US" dirty="0"/>
          </a:p>
          <a:p>
            <a:r>
              <a:rPr lang="en-US" b="1" dirty="0"/>
              <a:t>TPS-</a:t>
            </a:r>
            <a:r>
              <a:rPr lang="en-US" b="1" baseline="0" dirty="0"/>
              <a:t> Azure transaction per second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450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Queue storage helps make your application scalable and less sensitive to individual component failure.</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Storage queues</a:t>
            </a:r>
            <a:r>
              <a:rPr lang="en-US" sz="1200" b="0" i="0" kern="1200" dirty="0">
                <a:solidFill>
                  <a:schemeClr val="tx1"/>
                </a:solidFill>
                <a:effectLst/>
                <a:latin typeface="+mn-lt"/>
                <a:ea typeface="+mn-ea"/>
                <a:cs typeface="+mn-cs"/>
              </a:rPr>
              <a:t>, which are part of the </a:t>
            </a:r>
            <a:r>
              <a:rPr lang="en-US" sz="1200" b="0" i="0" u="none" strike="noStrike" kern="1200" dirty="0">
                <a:solidFill>
                  <a:schemeClr val="tx1"/>
                </a:solidFill>
                <a:effectLst/>
                <a:latin typeface="+mn-lt"/>
                <a:ea typeface="+mn-ea"/>
                <a:cs typeface="+mn-cs"/>
                <a:hlinkClick r:id="rId3"/>
              </a:rPr>
              <a:t>Azure storage</a:t>
            </a:r>
            <a:r>
              <a:rPr lang="en-US" sz="1200" b="0" i="0" kern="1200" dirty="0">
                <a:solidFill>
                  <a:schemeClr val="tx1"/>
                </a:solidFill>
                <a:effectLst/>
                <a:latin typeface="+mn-lt"/>
                <a:ea typeface="+mn-ea"/>
                <a:cs typeface="+mn-cs"/>
              </a:rPr>
              <a:t> infrastructure, feature a simple REST-based Get/Put/Peek interface, providing reliable, persistent messaging within and between services. Also use this when -  Your application must store over 80 GB of messages in a queue, where the messages have a lifetime shorter than 7 days.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Service Bus queues ( is like channel from here to there rather polling the queue)</a:t>
            </a:r>
            <a:r>
              <a:rPr lang="en-US" sz="1200" b="0" i="0" kern="1200" dirty="0">
                <a:solidFill>
                  <a:schemeClr val="tx1"/>
                </a:solidFill>
                <a:effectLst/>
                <a:latin typeface="+mn-lt"/>
                <a:ea typeface="+mn-ea"/>
                <a:cs typeface="+mn-cs"/>
              </a:rPr>
              <a:t> are part of a broader </a:t>
            </a:r>
            <a:r>
              <a:rPr lang="en-US" sz="1200" b="0" i="0" u="none" strike="noStrike" kern="1200" dirty="0">
                <a:solidFill>
                  <a:schemeClr val="tx1"/>
                </a:solidFill>
                <a:effectLst/>
                <a:latin typeface="+mn-lt"/>
                <a:ea typeface="+mn-ea"/>
                <a:cs typeface="+mn-cs"/>
                <a:hlinkClick r:id="rId4"/>
              </a:rPr>
              <a:t>Azure messaging</a:t>
            </a:r>
            <a:r>
              <a:rPr lang="en-US" sz="1200" b="0" i="0" kern="1200" dirty="0">
                <a:solidFill>
                  <a:schemeClr val="tx1"/>
                </a:solidFill>
                <a:effectLst/>
                <a:latin typeface="+mn-lt"/>
                <a:ea typeface="+mn-ea"/>
                <a:cs typeface="+mn-cs"/>
              </a:rPr>
              <a:t> infrastructure that supports queuing as well as publish/subscribe, and more advanced integration patterns. For more information about Service Bus queues/topics/subscriptions, see the </a:t>
            </a:r>
            <a:r>
              <a:rPr lang="en-US" sz="1200" b="0" i="0" u="none" strike="noStrike" kern="1200" dirty="0">
                <a:solidFill>
                  <a:schemeClr val="tx1"/>
                </a:solidFill>
                <a:effectLst/>
                <a:latin typeface="+mn-lt"/>
                <a:ea typeface="+mn-ea"/>
                <a:cs typeface="+mn-cs"/>
                <a:hlinkClick r:id="rId5"/>
              </a:rPr>
              <a:t>overview of Service Bus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While both queuing technologies exist concurrently, Storage queues were introduced first, as a dedicated queue storage mechanism built on top of the Azure storage services. Service Bus queues are built on top of the broader "messaging" infrastructure designed to integrate applications or application components that may span multiple communication protocols, data contracts, trust domains, and/or network environments.</a:t>
            </a:r>
          </a:p>
          <a:p>
            <a:endParaRPr lang="en-US" sz="1200" b="0" i="0" kern="1200" dirty="0">
              <a:solidFill>
                <a:schemeClr val="tx1"/>
              </a:solidFill>
              <a:effectLst/>
              <a:latin typeface="+mn-lt"/>
              <a:ea typeface="+mn-ea"/>
              <a:cs typeface="+mn-cs"/>
            </a:endParaRPr>
          </a:p>
          <a:p>
            <a:r>
              <a:rPr lang="en-US" dirty="0"/>
              <a:t>https://docs.microsoft.com/en-us/azure/service-bus-messaging/service-bus-azure-and-service-bus-queues-compared-contrasted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52026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2081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56" dirty="0"/>
              <a:t>Geo-Replication Consistency</a:t>
            </a:r>
          </a:p>
          <a:p>
            <a:pPr marL="342900" indent="-342900">
              <a:buFont typeface="Arial" panose="020B0604020202020204" pitchFamily="34" charset="0"/>
              <a:buChar char="•"/>
            </a:pPr>
            <a:r>
              <a:rPr lang="en-US" sz="2040" dirty="0"/>
              <a:t>All Writes go to the Primary</a:t>
            </a:r>
          </a:p>
          <a:p>
            <a:pPr marL="342900" indent="-342900">
              <a:buFont typeface="Arial" panose="020B0604020202020204" pitchFamily="34" charset="0"/>
              <a:buChar char="•"/>
            </a:pPr>
            <a:r>
              <a:rPr lang="en-US" sz="2040" dirty="0"/>
              <a:t>Reads to Primary are Strongly Consistent </a:t>
            </a:r>
          </a:p>
          <a:p>
            <a:pPr marL="342900" indent="-342900">
              <a:buFont typeface="Arial" panose="020B0604020202020204" pitchFamily="34" charset="0"/>
              <a:buChar char="•"/>
            </a:pPr>
            <a:r>
              <a:rPr lang="en-US" sz="2040" dirty="0"/>
              <a:t>Reads to Secondary are Eventually Consistent</a:t>
            </a:r>
            <a:endParaRPr lang="en-US" dirty="0"/>
          </a:p>
          <a:p>
            <a:endParaRPr lang="en-US" dirty="0"/>
          </a:p>
          <a:p>
            <a:endParaRPr lang="en-US" dirty="0"/>
          </a:p>
          <a:p>
            <a:r>
              <a:rPr lang="en-US" dirty="0"/>
              <a:t>What is Single</a:t>
            </a:r>
            <a:r>
              <a:rPr lang="en-US" baseline="0" dirty="0"/>
              <a:t> Zone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2678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3 types of Premium</a:t>
            </a:r>
            <a:r>
              <a:rPr lang="en-US" baseline="0" dirty="0"/>
              <a:t> Storage and different disk sizes</a:t>
            </a:r>
          </a:p>
          <a:p>
            <a:pPr marL="171450" indent="-171450" algn="l">
              <a:buFont typeface="Arial" panose="020B0604020202020204" pitchFamily="34" charset="0"/>
              <a:buChar char="•"/>
            </a:pPr>
            <a:r>
              <a:rPr lang="en-US" i="1" u="sng" baseline="0" dirty="0"/>
              <a:t>It is important to note that the cost of Premium Storage is based on the size of the disk rather than the amount used</a:t>
            </a:r>
          </a:p>
          <a:p>
            <a:pPr marL="171450" indent="-171450">
              <a:buFont typeface="Arial" panose="020B0604020202020204" pitchFamily="34" charset="0"/>
              <a:buChar char="•"/>
            </a:pPr>
            <a:r>
              <a:rPr lang="en-US" baseline="0" dirty="0"/>
              <a:t>This differs from </a:t>
            </a:r>
            <a:r>
              <a:rPr lang="en-US" i="1" u="sng" baseline="0" dirty="0"/>
              <a:t>Standard Storage where you only pay for what is used</a:t>
            </a:r>
            <a:endParaRPr lang="en-US" i="1" u="sng"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471942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region – west</a:t>
            </a:r>
          </a:p>
          <a:p>
            <a:pPr algn="l"/>
            <a:r>
              <a:rPr lang="en-US" dirty="0"/>
              <a:t>Secondary</a:t>
            </a:r>
            <a:r>
              <a:rPr lang="en-US" baseline="0" dirty="0"/>
              <a:t> region -east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3345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r>
              <a:rPr lang="en-US" baseline="0" dirty="0"/>
              <a:t>Access Control is important to mention here.  There are three different ways to access data in the Storage account:</a:t>
            </a:r>
          </a:p>
          <a:p>
            <a:r>
              <a:rPr lang="en-US" b="1" baseline="0" dirty="0"/>
              <a:t>Keys</a:t>
            </a:r>
            <a:r>
              <a:rPr lang="en-US" baseline="0" dirty="0"/>
              <a:t>:  There are complex keys that are essentially secure passwords.</a:t>
            </a:r>
          </a:p>
          <a:p>
            <a:r>
              <a:rPr lang="en-US" b="1" baseline="0" dirty="0"/>
              <a:t>Share Access Signatures</a:t>
            </a:r>
            <a:r>
              <a:rPr lang="en-US" baseline="0" dirty="0"/>
              <a:t>: which can be created dynamically using a Programming API</a:t>
            </a:r>
          </a:p>
          <a:p>
            <a:r>
              <a:rPr lang="en-US" b="1" baseline="0" dirty="0"/>
              <a:t>Public</a:t>
            </a:r>
            <a:r>
              <a:rPr lang="en-US" baseline="0" dirty="0"/>
              <a:t>: which allows to set permissions on a file or container in Azure granting rights</a:t>
            </a:r>
          </a:p>
          <a:p>
            <a:endParaRPr lang="en-US" b="1" dirty="0"/>
          </a:p>
          <a:p>
            <a:endParaRPr lang="en-US" dirty="0"/>
          </a:p>
          <a:p>
            <a:r>
              <a:rPr lang="en-US" b="1" dirty="0"/>
              <a:t>If a</a:t>
            </a:r>
            <a:r>
              <a:rPr lang="en-US" b="1" baseline="0" dirty="0"/>
              <a:t> key is regenerated while virtual machines are running the VMs will have to be deleted (preserve the disk) and recreated. </a:t>
            </a:r>
          </a:p>
          <a:p>
            <a:r>
              <a:rPr lang="en-US" b="1" baseline="0" dirty="0"/>
              <a:t>Ensure they are shut down before regeneration. </a:t>
            </a:r>
          </a:p>
          <a:p>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2139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Shared Access Signature</a:t>
            </a:r>
            <a:r>
              <a:rPr lang="en-US" dirty="0"/>
              <a:t>-</a:t>
            </a:r>
            <a:r>
              <a:rPr lang="en-US" sz="1200" b="0" i="0" kern="1200" dirty="0">
                <a:solidFill>
                  <a:schemeClr val="tx1"/>
                </a:solidFill>
                <a:effectLst/>
                <a:latin typeface="+mn-lt"/>
                <a:ea typeface="+mn-ea"/>
                <a:cs typeface="+mn-cs"/>
              </a:rPr>
              <a:t>Using a shared access signature (SAS) is a powerful way to grant limited access to objects in your storage account to other clients, without having to expose your account key.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Ad hoc SAS:</a:t>
            </a:r>
            <a:r>
              <a:rPr lang="en-US" sz="1200" b="0" i="0" kern="1200" dirty="0">
                <a:solidFill>
                  <a:schemeClr val="tx1"/>
                </a:solidFill>
                <a:effectLst/>
                <a:latin typeface="+mn-lt"/>
                <a:ea typeface="+mn-ea"/>
                <a:cs typeface="+mn-cs"/>
              </a:rPr>
              <a:t> When you create an ad hoc SAS, the start time, expiry time, and permissions for the SAS are all specified on the SAS URI (or implied, in the case where start time is omitted). This type of SAS may be created as an account SAS or a service SAS.</a:t>
            </a:r>
          </a:p>
          <a:p>
            <a:r>
              <a:rPr lang="en-US" sz="1200" b="1" i="0" kern="1200" dirty="0">
                <a:solidFill>
                  <a:schemeClr val="tx1"/>
                </a:solidFill>
                <a:effectLst/>
                <a:latin typeface="+mn-lt"/>
                <a:ea typeface="+mn-ea"/>
                <a:cs typeface="+mn-cs"/>
              </a:rPr>
              <a:t>SAS with stored access policy:</a:t>
            </a:r>
            <a:r>
              <a:rPr lang="en-US" sz="1200" b="0" i="0" kern="1200" dirty="0">
                <a:solidFill>
                  <a:schemeClr val="tx1"/>
                </a:solidFill>
                <a:effectLst/>
                <a:latin typeface="+mn-lt"/>
                <a:ea typeface="+mn-ea"/>
                <a:cs typeface="+mn-cs"/>
              </a:rPr>
              <a:t> A stored access policy is defined on a resource container - a blob container, table, queue, or file share - and can be used to manage constraints for one or more shared access signatures. When you associate a SAS with a stored access policy, the SAS inherits the constraints - the start time, expiry time, and permissions - defined for the stored access policy.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101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DNS</a:t>
            </a:r>
          </a:p>
          <a:p>
            <a:r>
              <a:rPr lang="en-US" b="0" baseline="0" dirty="0"/>
              <a:t>Azure by default provides Name services to Azure VNETs, but this can be configured to use the DNS servers of the company.</a:t>
            </a:r>
          </a:p>
          <a:p>
            <a:endParaRPr lang="en-US" b="0" baseline="0" dirty="0"/>
          </a:p>
          <a:p>
            <a:r>
              <a:rPr lang="en-US" b="0" dirty="0"/>
              <a:t>https://azure.microsoft.com/en-us/documentation/articles/virtual-networks-name-resolution-for-vms-and-role-instances/#azure-provided-name-resolution</a:t>
            </a:r>
            <a:endParaRPr lang="en-US" b="0" baseline="0" dirty="0"/>
          </a:p>
          <a:p>
            <a:endParaRPr lang="en-US" dirty="0"/>
          </a:p>
          <a:p>
            <a:r>
              <a:rPr lang="en-US" sz="1200" b="1" i="0" kern="1200" dirty="0">
                <a:solidFill>
                  <a:schemeClr val="tx1"/>
                </a:solidFill>
                <a:effectLst/>
                <a:latin typeface="+mn-lt"/>
                <a:ea typeface="+mn-ea"/>
                <a:cs typeface="+mn-cs"/>
              </a:rPr>
              <a:t>A fully qualified domain name (FQDN) is the complete domain name for a specific computer, or host, on the Internet. The FQDN consists of two parts: the hostname and the domain name. For example, an FQDN for a hypothetical mail server might be mymail.somecollege.edu</a:t>
            </a:r>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9</a:t>
            </a:fld>
            <a:endParaRPr lang="en-US"/>
          </a:p>
        </p:txBody>
      </p:sp>
    </p:spTree>
    <p:extLst>
      <p:ext uri="{BB962C8B-B14F-4D97-AF65-F5344CB8AC3E}">
        <p14:creationId xmlns:p14="http://schemas.microsoft.com/office/powerpoint/2010/main" val="32987782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Shared Access Signature</a:t>
            </a:r>
            <a:r>
              <a:rPr lang="en-US" dirty="0"/>
              <a:t>- </a:t>
            </a:r>
            <a:r>
              <a:rPr lang="en-US" sz="1200" b="1" i="0" kern="1200" dirty="0">
                <a:solidFill>
                  <a:schemeClr val="tx1"/>
                </a:solidFill>
                <a:effectLst/>
                <a:latin typeface="+mn-lt"/>
                <a:ea typeface="+mn-ea"/>
                <a:cs typeface="+mn-cs"/>
              </a:rPr>
              <a:t>Ad hoc SAS: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8066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SAS with stored access policy:</a:t>
            </a:r>
            <a:r>
              <a:rPr lang="en-US" sz="1200" b="0" i="0" kern="1200" dirty="0">
                <a:solidFill>
                  <a:schemeClr val="tx1"/>
                </a:solidFill>
                <a:effectLst/>
                <a:latin typeface="+mn-lt"/>
                <a:ea typeface="+mn-ea"/>
                <a:cs typeface="+mn-cs"/>
              </a:rPr>
              <a:t> A stored access policy is defined on a resource container - a blob container, table, queue, or file share - and can be used to manage constraints for one or more shared access signatures. When you associate a SAS with a stored access policy, the SAS inherits the constraints - the start time, expiry time, and permissions - defined for the stored access </a:t>
            </a:r>
            <a:r>
              <a:rPr lang="en-US" sz="1200" b="0" i="0" kern="1200" dirty="0" err="1">
                <a:solidFill>
                  <a:schemeClr val="tx1"/>
                </a:solidFill>
                <a:effectLst/>
                <a:latin typeface="+mn-lt"/>
                <a:ea typeface="+mn-ea"/>
                <a:cs typeface="+mn-cs"/>
              </a:rPr>
              <a:t>polic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91116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Explorer is a free application</a:t>
            </a:r>
            <a:r>
              <a:rPr lang="en-US" baseline="0" dirty="0"/>
              <a:t> from Microsoft that can be used to work with Storage Accounts in Azure.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97784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can be secured in transit between an application and Azure by using </a:t>
            </a:r>
            <a:r>
              <a:rPr lang="en-US" sz="1200" b="0" i="0" u="none" strike="noStrike" kern="1200" dirty="0">
                <a:solidFill>
                  <a:schemeClr val="tx1"/>
                </a:solidFill>
                <a:effectLst/>
                <a:latin typeface="+mn-lt"/>
                <a:ea typeface="+mn-ea"/>
                <a:cs typeface="+mn-cs"/>
                <a:hlinkClick r:id="rId3"/>
              </a:rPr>
              <a:t>Client-Side Encryption</a:t>
            </a:r>
            <a:r>
              <a:rPr lang="en-US" sz="1200" b="0" i="0" kern="1200" dirty="0">
                <a:solidFill>
                  <a:schemeClr val="tx1"/>
                </a:solidFill>
                <a:effectLst/>
                <a:latin typeface="+mn-lt"/>
                <a:ea typeface="+mn-ea"/>
                <a:cs typeface="+mn-cs"/>
              </a:rPr>
              <a:t>, HTTPs, or SMB 3.0. Storage Service Encryption provides encryption at rest, handling encryption, decryption, and key management in a totally transparent fashion. All data is encrypted using 256-bit </a:t>
            </a:r>
            <a:r>
              <a:rPr lang="en-US" sz="1200" b="0" i="0" u="none" strike="noStrike" kern="1200" dirty="0">
                <a:solidFill>
                  <a:schemeClr val="tx1"/>
                </a:solidFill>
                <a:effectLst/>
                <a:latin typeface="+mn-lt"/>
                <a:ea typeface="+mn-ea"/>
                <a:cs typeface="+mn-cs"/>
                <a:hlinkClick r:id="rId4"/>
              </a:rPr>
              <a:t>AES encryption</a:t>
            </a:r>
            <a:r>
              <a:rPr lang="en-US" sz="1200" b="0" i="0" kern="1200" dirty="0">
                <a:solidFill>
                  <a:schemeClr val="tx1"/>
                </a:solidFill>
                <a:effectLst/>
                <a:latin typeface="+mn-lt"/>
                <a:ea typeface="+mn-ea"/>
                <a:cs typeface="+mn-cs"/>
              </a:rPr>
              <a:t>, one of the strongest block ciphers available.</a:t>
            </a:r>
          </a:p>
          <a:p>
            <a:r>
              <a:rPr lang="en-US" sz="1200" b="0" i="0" kern="1200" dirty="0">
                <a:solidFill>
                  <a:schemeClr val="tx1"/>
                </a:solidFill>
                <a:effectLst/>
                <a:latin typeface="+mn-lt"/>
                <a:ea typeface="+mn-ea"/>
                <a:cs typeface="+mn-cs"/>
              </a:rPr>
              <a:t>SSE works by encrypting the data when it is written to Azure Storage, and can be used for block blobs, page blobs and append blobs. It works for the following: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65853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CEK- </a:t>
            </a:r>
            <a:r>
              <a:rPr lang="en-US" sz="1200" b="0" i="0" kern="1200" dirty="0">
                <a:solidFill>
                  <a:schemeClr val="tx1"/>
                </a:solidFill>
                <a:effectLst/>
                <a:latin typeface="+mn-lt"/>
                <a:ea typeface="+mn-ea"/>
                <a:cs typeface="+mn-cs"/>
              </a:rPr>
              <a:t>content encryption key (CEK)-</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Blobs-</a:t>
            </a:r>
            <a:r>
              <a:rPr lang="en-US" sz="1200" b="0" i="0" kern="1200" dirty="0">
                <a:solidFill>
                  <a:schemeClr val="tx1"/>
                </a:solidFill>
                <a:effectLst/>
                <a:latin typeface="+mn-lt"/>
                <a:ea typeface="+mn-ea"/>
                <a:cs typeface="+mn-cs"/>
              </a:rPr>
              <a:t> During encryption, the client library will generate a random Initialization Vector (IV) of 16 bytes, together with a random content encryption key (CEK) of 32 bytes, </a:t>
            </a:r>
            <a:r>
              <a:rPr lang="en-US" sz="1200" b="1" i="0" kern="1200" dirty="0">
                <a:solidFill>
                  <a:schemeClr val="tx1"/>
                </a:solidFill>
                <a:effectLst/>
                <a:latin typeface="+mn-lt"/>
                <a:ea typeface="+mn-ea"/>
                <a:cs typeface="+mn-cs"/>
              </a:rPr>
              <a:t>and perform envelope encryption of the blob data using this information.</a:t>
            </a:r>
            <a:r>
              <a:rPr lang="en-US" sz="1200" b="0" i="0" kern="1200" dirty="0">
                <a:solidFill>
                  <a:schemeClr val="tx1"/>
                </a:solidFill>
                <a:effectLst/>
                <a:latin typeface="+mn-lt"/>
                <a:ea typeface="+mn-ea"/>
                <a:cs typeface="+mn-cs"/>
              </a:rPr>
              <a:t> The wrapped CEK and some additional encryption metadata are then stored as blob metadata along with the encrypted blob on the service.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Queue- On message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Tables- entity</a:t>
            </a:r>
          </a:p>
          <a:p>
            <a:endParaRPr lang="en-US" sz="1200" b="0" i="0" u="none" strike="noStrike"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Key Vault</a:t>
            </a:r>
            <a:r>
              <a:rPr lang="en-US" sz="1200" b="0" i="0" kern="1200" dirty="0">
                <a:solidFill>
                  <a:schemeClr val="tx1"/>
                </a:solidFill>
                <a:effectLst/>
                <a:latin typeface="+mn-lt"/>
                <a:ea typeface="+mn-ea"/>
                <a:cs typeface="+mn-cs"/>
              </a:rPr>
              <a:t> helps safeguard cryptographic keys and secrets used by cloud applications and services. By using Azure Key Vault, users can encrypt keys and secrets (such as authentication keys, storage account keys, data encryption keys, .PFX files, and passwords) by using keys that are protected by hardware security modules (HSMs).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479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Virtual Networks provide the ability to specify your own DNS</a:t>
            </a:r>
            <a:r>
              <a:rPr lang="en-US" b="0" baseline="0" dirty="0"/>
              <a:t> Servers, if you do not want to use the Azure-provided ones. These could point to IP addresses of on-premises servers, such as an Active Directory Domain Controller or network appliance, a DNS service running in an Azure Virtual Machine, or anywhere else on the Internet.</a:t>
            </a:r>
          </a:p>
          <a:p>
            <a:endParaRPr lang="en-US" b="0" baseline="0" dirty="0"/>
          </a:p>
          <a:p>
            <a:pPr marL="285750" indent="-285750">
              <a:buFont typeface="Arial" panose="020B0604020202020204" pitchFamily="34" charset="0"/>
              <a:buChar char="•"/>
            </a:pPr>
            <a:r>
              <a:rPr lang="en-US" b="0" i="1" u="sng" baseline="0" dirty="0"/>
              <a:t>If you make changes to the DNS pointers in a virtual network, after Virtual Machines have already been deployed into it, then the Virtual Machines must reboot before the change will be detected.</a:t>
            </a:r>
          </a:p>
          <a:p>
            <a:endParaRPr lang="en-US" b="0"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10</a:t>
            </a:fld>
            <a:endParaRPr lang="en-US"/>
          </a:p>
        </p:txBody>
      </p:sp>
    </p:spTree>
    <p:extLst>
      <p:ext uri="{BB962C8B-B14F-4D97-AF65-F5344CB8AC3E}">
        <p14:creationId xmlns:p14="http://schemas.microsoft.com/office/powerpoint/2010/main" val="242454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65AAC6-D97C-4927-B3F4-443C951D9BEF}" type="datetimeFigureOut">
              <a:rPr lang="en-IN" smtClean="0"/>
              <a:t>18-05-2017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342133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65AAC6-D97C-4927-B3F4-443C951D9BEF}" type="datetimeFigureOut">
              <a:rPr lang="en-IN" smtClean="0"/>
              <a:t>18-05-2017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465705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65AAC6-D97C-4927-B3F4-443C951D9BEF}" type="datetimeFigureOut">
              <a:rPr lang="en-IN" smtClean="0"/>
              <a:t>18-05-2017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406148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 light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8999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6284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3988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8107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157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ed Slide">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302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ig Message -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979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de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882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65AAC6-D97C-4927-B3F4-443C951D9BEF}" type="datetimeFigureOut">
              <a:rPr lang="en-IN" smtClean="0"/>
              <a:t>18-05-2017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1172152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5AAC6-D97C-4927-B3F4-443C951D9BEF}" type="datetimeFigureOut">
              <a:rPr lang="en-IN" smtClean="0"/>
              <a:t>18-05-2017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3451959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65AAC6-D97C-4927-B3F4-443C951D9BEF}" type="datetimeFigureOut">
              <a:rPr lang="en-IN" smtClean="0"/>
              <a:t>18-05-2017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283547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865AAC6-D97C-4927-B3F4-443C951D9BEF}" type="datetimeFigureOut">
              <a:rPr lang="en-IN" smtClean="0"/>
              <a:t>18-05-2017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1948842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65AAC6-D97C-4927-B3F4-443C951D9BEF}" type="datetimeFigureOut">
              <a:rPr lang="en-IN" smtClean="0"/>
              <a:t>18-05-2017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62599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5AAC6-D97C-4927-B3F4-443C951D9BEF}" type="datetimeFigureOut">
              <a:rPr lang="en-IN" smtClean="0"/>
              <a:t>18-05-2017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114407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65AAC6-D97C-4927-B3F4-443C951D9BEF}" type="datetimeFigureOut">
              <a:rPr lang="en-IN" smtClean="0"/>
              <a:t>18-05-2017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2275239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65AAC6-D97C-4927-B3F4-443C951D9BEF}" type="datetimeFigureOut">
              <a:rPr lang="en-IN" smtClean="0"/>
              <a:t>18-05-2017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81503-AA10-4FC0-AA86-753F23234CDE}" type="slidenum">
              <a:rPr lang="en-IN" smtClean="0"/>
              <a:t>‹#›</a:t>
            </a:fld>
            <a:endParaRPr lang="en-IN"/>
          </a:p>
        </p:txBody>
      </p:sp>
    </p:spTree>
    <p:extLst>
      <p:ext uri="{BB962C8B-B14F-4D97-AF65-F5344CB8AC3E}">
        <p14:creationId xmlns:p14="http://schemas.microsoft.com/office/powerpoint/2010/main" val="103256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5AAC6-D97C-4927-B3F4-443C951D9BEF}" type="datetimeFigureOut">
              <a:rPr lang="en-IN" smtClean="0"/>
              <a:t>18-05-2017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81503-AA10-4FC0-AA86-753F23234CDE}" type="slidenum">
              <a:rPr lang="en-IN" smtClean="0"/>
              <a:t>‹#›</a:t>
            </a:fld>
            <a:endParaRPr lang="en-IN"/>
          </a:p>
        </p:txBody>
      </p:sp>
    </p:spTree>
    <p:extLst>
      <p:ext uri="{BB962C8B-B14F-4D97-AF65-F5344CB8AC3E}">
        <p14:creationId xmlns:p14="http://schemas.microsoft.com/office/powerpoint/2010/main" val="289530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17439" y="3096017"/>
            <a:ext cx="8198280" cy="830524"/>
          </a:xfrm>
          <a:prstGeom prst="rect">
            <a:avLst/>
          </a:prstGeom>
        </p:spPr>
        <p:txBody>
          <a:bodyPr>
            <a:normAutofit fontScale="90000"/>
          </a:bodyPr>
          <a:lstStyle/>
          <a:p>
            <a:r>
              <a:rPr lang="en-US" sz="5998" dirty="0"/>
              <a:t>Azure Networking</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5052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Bring Your Own DNS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7764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Premium Storage Disk Types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425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Locally Redundant Storage</a:t>
            </a:r>
          </a:p>
        </p:txBody>
      </p:sp>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0221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Geo-Redundant Storage</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66113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Read-Access Geo-Redundant Storage</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6349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Security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9094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a:t>Access Boundary</a:t>
            </a:r>
            <a:endParaRPr lang="en-US" dirty="0"/>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984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Access Boundary</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87737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SAS with Stored Access Policies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89929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Shared Access Signatures</a:t>
            </a:r>
          </a:p>
        </p:txBody>
      </p:sp>
      <p:pic>
        <p:nvPicPr>
          <p:cNvPr id="10" name="Picture 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13496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Storage Explorer</a:t>
            </a:r>
          </a:p>
        </p:txBody>
      </p:sp>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1919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Load balancing Options</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97424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8401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8105" y="38983"/>
            <a:ext cx="4213174" cy="6526394"/>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854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Client Side Encryption</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6271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The Azure Load Balancer</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9566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Load Balancer Capabilities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1160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Front end IP Pool</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020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Inbound NAT Rules</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19814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Load Balancer Rules</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93724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Load Balancer Health Probes</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8724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5"/>
            <a:ext cx="11149013" cy="553726"/>
          </a:xfrm>
          <a:prstGeom prst="rect">
            <a:avLst/>
          </a:prstGeom>
        </p:spPr>
        <p:txBody>
          <a:bodyPr>
            <a:normAutofit fontScale="90000"/>
          </a:bodyPr>
          <a:lstStyle/>
          <a:p>
            <a:r>
              <a:rPr lang="en-US" sz="3999" dirty="0"/>
              <a:t>N-Tier Application with Load-Balanced Middle Tier</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4433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20703" y="229436"/>
            <a:ext cx="11149013" cy="756934"/>
          </a:xfrm>
          <a:prstGeom prst="rect">
            <a:avLst/>
          </a:prstGeom>
        </p:spPr>
        <p:txBody>
          <a:bodyPr/>
          <a:lstStyle/>
          <a:p>
            <a:r>
              <a:rPr lang="en-US" dirty="0"/>
              <a:t>Azure App Gateway</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1552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Virtual Networks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463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Web Application Firewall (WAF)</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6463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Performance Characteristics</a:t>
            </a:r>
          </a:p>
        </p:txBody>
      </p:sp>
      <p:pic>
        <p:nvPicPr>
          <p:cNvPr id="25" name="Picture 2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7736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Network Security Groups Overview</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84881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Network Security Groups</a:t>
            </a:r>
          </a:p>
        </p:txBody>
      </p:sp>
      <p:pic>
        <p:nvPicPr>
          <p:cNvPr id="81" name="Picture 80"/>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797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Network Security Groups Example</a:t>
            </a:r>
          </a:p>
        </p:txBody>
      </p:sp>
      <p:pic>
        <p:nvPicPr>
          <p:cNvPr id="20" name="Picture 19"/>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19850"/>
            <a:ext cx="6553200" cy="4381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8794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4963" y="771510"/>
            <a:ext cx="10294122" cy="5055692"/>
          </a:xfrm>
          <a:prstGeom prst="rect">
            <a:avLst/>
          </a:prstGeom>
        </p:spPr>
      </p:pic>
      <p:pic>
        <p:nvPicPr>
          <p:cNvPr id="3"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94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Multiple Network Interfaces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4893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Multiple NIC - Configuration</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9728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Routing</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3253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User Defined Routes</a:t>
            </a:r>
          </a:p>
        </p:txBody>
      </p:sp>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51495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Hybrid Connectivity Overview</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1600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6766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20703" y="229436"/>
            <a:ext cx="11149013" cy="756934"/>
          </a:xfrm>
          <a:prstGeom prst="rect">
            <a:avLst/>
          </a:prstGeom>
        </p:spPr>
        <p:txBody>
          <a:bodyPr/>
          <a:lstStyle/>
          <a:p>
            <a:r>
              <a:rPr lang="en-US" dirty="0"/>
              <a:t>Forced Tunneling</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1984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7"/>
            <a:ext cx="11149013" cy="609239"/>
          </a:xfrm>
          <a:prstGeom prst="rect">
            <a:avLst/>
          </a:prstGeom>
        </p:spPr>
        <p:txBody>
          <a:bodyPr>
            <a:normAutofit fontScale="90000"/>
          </a:bodyPr>
          <a:lstStyle/>
          <a:p>
            <a:r>
              <a:rPr lang="en-US" sz="4399" dirty="0"/>
              <a:t>Azure DNS – Globally Distributed DNS Service</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3039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20703" y="229437"/>
            <a:ext cx="11149013" cy="609239"/>
          </a:xfrm>
          <a:prstGeom prst="rect">
            <a:avLst/>
          </a:prstGeom>
        </p:spPr>
        <p:txBody>
          <a:bodyPr>
            <a:normAutofit fontScale="90000"/>
          </a:bodyPr>
          <a:lstStyle/>
          <a:p>
            <a:r>
              <a:rPr lang="en-US" sz="4399" dirty="0"/>
              <a:t>Traffic Manager – DNS Based Traffic Distribution</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283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Hybrid Connectivity Overview</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172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Point to Site VPN</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536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Site-to-Site VPN</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7867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5"/>
            <a:ext cx="11149013" cy="553726"/>
          </a:xfrm>
          <a:prstGeom prst="rect">
            <a:avLst/>
          </a:prstGeom>
        </p:spPr>
        <p:txBody>
          <a:bodyPr>
            <a:normAutofit fontScale="90000"/>
          </a:bodyPr>
          <a:lstStyle/>
          <a:p>
            <a:r>
              <a:rPr lang="en-US" sz="3999" dirty="0"/>
              <a:t>Multiple-Site and Virtual Network to Virtual Network</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8749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ExpressRoute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1751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ExpressRoute Connectivity</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7808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881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Azure VM Networking Components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5273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664624"/>
          </a:xfrm>
          <a:prstGeom prst="rect">
            <a:avLst/>
          </a:prstGeom>
        </p:spPr>
        <p:txBody>
          <a:bodyPr>
            <a:normAutofit fontScale="90000"/>
          </a:bodyPr>
          <a:lstStyle/>
          <a:p>
            <a:r>
              <a:rPr lang="en-US" sz="4799" dirty="0"/>
              <a:t>What can you do with Resource Manager?</a:t>
            </a:r>
          </a:p>
        </p:txBody>
      </p:sp>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22064" y="15997"/>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4087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20703" y="229436"/>
            <a:ext cx="11149013" cy="756934"/>
          </a:xfrm>
          <a:prstGeom prst="rect">
            <a:avLst/>
          </a:prstGeom>
        </p:spPr>
        <p:txBody>
          <a:bodyPr/>
          <a:lstStyle/>
          <a:p>
            <a:r>
              <a:rPr lang="en-US" dirty="0"/>
              <a:t>Azure Resource Groups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215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677"/>
          </a:xfrm>
          <a:prstGeom prst="rect">
            <a:avLst/>
          </a:prstGeom>
        </p:spPr>
        <p:txBody>
          <a:bodyPr/>
          <a:lstStyle/>
          <a:p>
            <a:r>
              <a:rPr lang="en-US" dirty="0"/>
              <a:t>Automated Deployments with ARM</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9231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Command Line Options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3223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Declarative or Imperative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7535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Resource Manager Templates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814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ARM Template Exporting</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82058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Tooling for Azure Resource Manager</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5139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Visual Studio Code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6838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20703" y="229436"/>
            <a:ext cx="11149013" cy="756934"/>
          </a:xfrm>
          <a:prstGeom prst="rect">
            <a:avLst/>
          </a:prstGeom>
        </p:spPr>
        <p:txBody>
          <a:bodyPr/>
          <a:lstStyle/>
          <a:p>
            <a:r>
              <a:rPr lang="en-US" dirty="0"/>
              <a:t>Resource Organization </a:t>
            </a:r>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5898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Public IP Address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448"/>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8439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Resource Tags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4780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Role Based Access Control (RBAC)</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681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Identity Comes from Azure AD </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00452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Scope and Access Inheritance</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4655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Resource Lock Overview</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4500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3"/>
            <a:ext cx="11149013" cy="747897"/>
          </a:xfrm>
          <a:prstGeom prst="rect">
            <a:avLst/>
          </a:prstGeom>
        </p:spPr>
        <p:txBody>
          <a:bodyPr/>
          <a:lstStyle/>
          <a:p>
            <a:r>
              <a:rPr lang="en-US" dirty="0"/>
              <a:t>Diagnostics and Troubleshooting</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01457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Diagnostics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0379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VM Diagnostics Configuration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5320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43400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Alerts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5320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42852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Audit Logs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3345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664624"/>
          </a:xfrm>
          <a:prstGeom prst="rect">
            <a:avLst/>
          </a:prstGeom>
        </p:spPr>
        <p:txBody>
          <a:bodyPr>
            <a:normAutofit fontScale="90000"/>
          </a:bodyPr>
          <a:lstStyle/>
          <a:p>
            <a:r>
              <a:rPr lang="en-US" sz="4799" dirty="0"/>
              <a:t>Microsoft Azure Virtual Networks (VNETs)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95882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Boot Diagnostics</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5320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4038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2"/>
            <a:ext cx="11149013" cy="1495794"/>
          </a:xfrm>
          <a:prstGeom prst="rect">
            <a:avLst/>
          </a:prstGeom>
        </p:spPr>
        <p:txBody>
          <a:bodyPr/>
          <a:lstStyle/>
          <a:p>
            <a:r>
              <a:rPr lang="en-US" dirty="0"/>
              <a:t>Introduction to </a:t>
            </a:r>
            <a:br>
              <a:rPr lang="en-US" dirty="0"/>
            </a:br>
            <a:r>
              <a:rPr lang="en-US" dirty="0"/>
              <a:t>Azure Storage</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921794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Overview</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1600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257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Azure Storage</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7027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Architecture</a:t>
            </a:r>
          </a:p>
        </p:txBody>
      </p:sp>
      <p:pic>
        <p:nvPicPr>
          <p:cNvPr id="37" name="Picture 3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98862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1432" y="894"/>
            <a:ext cx="11079509" cy="6598048"/>
          </a:xfrm>
          <a:prstGeom prst="rect">
            <a:avLst/>
          </a:prstGeom>
        </p:spPr>
      </p:pic>
    </p:spTree>
    <p:extLst>
      <p:ext uri="{BB962C8B-B14F-4D97-AF65-F5344CB8AC3E}">
        <p14:creationId xmlns:p14="http://schemas.microsoft.com/office/powerpoint/2010/main" val="2525012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442955"/>
          </a:xfrm>
          <a:prstGeom prst="rect">
            <a:avLst/>
          </a:prstGeom>
        </p:spPr>
        <p:txBody>
          <a:bodyPr>
            <a:normAutofit fontScale="90000"/>
          </a:bodyPr>
          <a:lstStyle/>
          <a:p>
            <a:r>
              <a:rPr lang="en-US" sz="3199" dirty="0"/>
              <a:t>Components of an Azure Storage Account</a:t>
            </a:r>
            <a:endParaRPr lang="en-US" dirty="0"/>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79904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Offerings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892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6888" y="893"/>
            <a:ext cx="7111474" cy="6586120"/>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532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4054" y="172324"/>
            <a:ext cx="7151294" cy="6513355"/>
          </a:xfrm>
          <a:prstGeom prst="rect">
            <a:avLst/>
          </a:prstGeom>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Address Space and Subnets</a:t>
            </a:r>
          </a:p>
        </p:txBody>
      </p:sp>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54706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8098" y="893"/>
            <a:ext cx="8030636" cy="6530888"/>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791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64894" y="349677"/>
            <a:ext cx="9856632" cy="4222027"/>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685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7553" y="200589"/>
            <a:ext cx="10806789" cy="6411490"/>
          </a:xfrm>
          <a:prstGeom prst="rect">
            <a:avLst/>
          </a:prstGeom>
        </p:spPr>
      </p:pic>
      <p:pic>
        <p:nvPicPr>
          <p:cNvPr id="3"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022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Blob Storage Concepts</a:t>
            </a:r>
          </a:p>
        </p:txBody>
      </p:sp>
      <p:pic>
        <p:nvPicPr>
          <p:cNvPr id="23" name="Picture 2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7543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Blob Containers</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5121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664624"/>
          </a:xfrm>
          <a:prstGeom prst="rect">
            <a:avLst/>
          </a:prstGeom>
        </p:spPr>
        <p:txBody>
          <a:bodyPr>
            <a:normAutofit fontScale="90000"/>
          </a:bodyPr>
          <a:lstStyle/>
          <a:p>
            <a:r>
              <a:rPr lang="en-US" sz="4799" dirty="0"/>
              <a:t>Types of Blobs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6853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Creating a Container</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9433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Uploading a File</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2857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Enumerating Blobs</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9036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Reading from Blob Storage</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703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4" y="229436"/>
            <a:ext cx="11149013" cy="756934"/>
          </a:xfrm>
          <a:prstGeom prst="rect">
            <a:avLst/>
          </a:prstGeom>
        </p:spPr>
        <p:txBody>
          <a:bodyPr/>
          <a:lstStyle/>
          <a:p>
            <a:r>
              <a:rPr lang="en-US" dirty="0"/>
              <a:t>Private IP Assignment Rules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9600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Offerings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65872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Table Concepts</a:t>
            </a:r>
          </a:p>
        </p:txBody>
      </p:sp>
      <p:pic>
        <p:nvPicPr>
          <p:cNvPr id="29" name="Picture 2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82535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Entity Properties</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6675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No Fixed Schema</a:t>
            </a:r>
          </a:p>
        </p:txBody>
      </p:sp>
      <p:pic>
        <p:nvPicPr>
          <p:cNvPr id="24" name="Picture 2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2506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Querying</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0844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Partition Key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88382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Partitions and Partition Ranges</a:t>
            </a: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0925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Creating a Table</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0476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Defining an Entity</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7474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Table Operations</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7296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Provided DNS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899452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Offerings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72965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8200" y="80752"/>
            <a:ext cx="7948301" cy="6681131"/>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5161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2265" y="197711"/>
            <a:ext cx="8724916" cy="6472409"/>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6259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Storage Queues</a:t>
            </a:r>
          </a:p>
        </p:txBody>
      </p:sp>
      <p:pic>
        <p:nvPicPr>
          <p:cNvPr id="31" name="Picture 3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2477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Writing to a Queue</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52343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Retrieving a Message</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944887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Storage Offerings</a:t>
            </a: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56116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Files</a:t>
            </a:r>
          </a:p>
        </p:txBody>
      </p:sp>
      <p:pic>
        <p:nvPicPr>
          <p:cNvPr id="30" name="Picture 2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34847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File Storage technical summary</a:t>
            </a: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25132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7"/>
            <a:ext cx="11149013" cy="609239"/>
          </a:xfrm>
          <a:prstGeom prst="rect">
            <a:avLst/>
          </a:prstGeom>
        </p:spPr>
        <p:txBody>
          <a:bodyPr>
            <a:normAutofit fontScale="90000"/>
          </a:bodyPr>
          <a:lstStyle/>
          <a:p>
            <a:r>
              <a:rPr lang="en-US" sz="4399" dirty="0"/>
              <a:t>Storage Account Types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60715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4670</Words>
  <Application>Microsoft Office PowerPoint</Application>
  <PresentationFormat>Widescreen</PresentationFormat>
  <Paragraphs>587</Paragraphs>
  <Slides>112</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Segoe UI</vt:lpstr>
      <vt:lpstr>Office Theme</vt:lpstr>
      <vt:lpstr>Azure Networking</vt:lpstr>
      <vt:lpstr>Azure Virtual Networks</vt:lpstr>
      <vt:lpstr>Azure Hybrid Connectivity Overview</vt:lpstr>
      <vt:lpstr>Azure VM Networking Components</vt:lpstr>
      <vt:lpstr>Public IP Address</vt:lpstr>
      <vt:lpstr>Microsoft Azure Virtual Networks (VNETs)</vt:lpstr>
      <vt:lpstr>Address Space and Subnets</vt:lpstr>
      <vt:lpstr>Private IP Assignment Rules</vt:lpstr>
      <vt:lpstr>Azure Provided DNS</vt:lpstr>
      <vt:lpstr>Bring Your Own DNS</vt:lpstr>
      <vt:lpstr>Load balancing Options</vt:lpstr>
      <vt:lpstr>The Azure Load Balancer</vt:lpstr>
      <vt:lpstr>Load Balancer Capabilities</vt:lpstr>
      <vt:lpstr>Front end IP Pool</vt:lpstr>
      <vt:lpstr>Inbound NAT Rules</vt:lpstr>
      <vt:lpstr>Load Balancer Rules</vt:lpstr>
      <vt:lpstr>Load Balancer Health Probes</vt:lpstr>
      <vt:lpstr>N-Tier Application with Load-Balanced Middle Tier</vt:lpstr>
      <vt:lpstr>Azure App Gateway</vt:lpstr>
      <vt:lpstr>Web Application Firewall (WAF)</vt:lpstr>
      <vt:lpstr>Performance Characteristics</vt:lpstr>
      <vt:lpstr>Network Security Groups Overview</vt:lpstr>
      <vt:lpstr>Network Security Groups</vt:lpstr>
      <vt:lpstr>Network Security Groups Example</vt:lpstr>
      <vt:lpstr>PowerPoint Presentation</vt:lpstr>
      <vt:lpstr>Multiple Network Interfaces</vt:lpstr>
      <vt:lpstr>Multiple NIC - Configuration</vt:lpstr>
      <vt:lpstr>Azure Routing</vt:lpstr>
      <vt:lpstr>User Defined Routes</vt:lpstr>
      <vt:lpstr>Forced Tunneling</vt:lpstr>
      <vt:lpstr>Azure DNS – Globally Distributed DNS Service</vt:lpstr>
      <vt:lpstr>Traffic Manager – DNS Based Traffic Distribution</vt:lpstr>
      <vt:lpstr>Azure Hybrid Connectivity Overview</vt:lpstr>
      <vt:lpstr>Point to Site VPN</vt:lpstr>
      <vt:lpstr>Site-to-Site VPN</vt:lpstr>
      <vt:lpstr>Multiple-Site and Virtual Network to Virtual Network</vt:lpstr>
      <vt:lpstr>Azure ExpressRoute </vt:lpstr>
      <vt:lpstr>ExpressRoute Connectivity</vt:lpstr>
      <vt:lpstr>PowerPoint Presentation</vt:lpstr>
      <vt:lpstr>What can you do with Resource Manager?</vt:lpstr>
      <vt:lpstr>Azure Resource Groups</vt:lpstr>
      <vt:lpstr>Automated Deployments with ARM</vt:lpstr>
      <vt:lpstr>Command Line Options</vt:lpstr>
      <vt:lpstr>Declarative or Imperative </vt:lpstr>
      <vt:lpstr>Resource Manager Templates</vt:lpstr>
      <vt:lpstr>ARM Template Exporting</vt:lpstr>
      <vt:lpstr>Tooling for Azure Resource Manager</vt:lpstr>
      <vt:lpstr>Visual Studio Code</vt:lpstr>
      <vt:lpstr>Resource Organization </vt:lpstr>
      <vt:lpstr>Azure Resource Tags</vt:lpstr>
      <vt:lpstr>Role Based Access Control (RBAC)</vt:lpstr>
      <vt:lpstr>Identity Comes from Azure AD </vt:lpstr>
      <vt:lpstr>Scope and Access Inheritance</vt:lpstr>
      <vt:lpstr>Resource Lock Overview</vt:lpstr>
      <vt:lpstr>Diagnostics and Troubleshooting</vt:lpstr>
      <vt:lpstr>Azure Diagnostics</vt:lpstr>
      <vt:lpstr>VM Diagnostics Configuration</vt:lpstr>
      <vt:lpstr>Azure Alerts</vt:lpstr>
      <vt:lpstr>Audit Logs</vt:lpstr>
      <vt:lpstr>Boot Diagnostics</vt:lpstr>
      <vt:lpstr>Introduction to  Azure Storage</vt:lpstr>
      <vt:lpstr>Azure Storage Overview</vt:lpstr>
      <vt:lpstr>Azure Storage</vt:lpstr>
      <vt:lpstr>Azure Storage Architecture</vt:lpstr>
      <vt:lpstr>PowerPoint Presentation</vt:lpstr>
      <vt:lpstr>Components of an Azure Storage Account</vt:lpstr>
      <vt:lpstr>Azure Storage Offerings</vt:lpstr>
      <vt:lpstr>PowerPoint Presentation</vt:lpstr>
      <vt:lpstr>PowerPoint Presentation</vt:lpstr>
      <vt:lpstr>PowerPoint Presentation</vt:lpstr>
      <vt:lpstr>PowerPoint Presentation</vt:lpstr>
      <vt:lpstr>PowerPoint Presentation</vt:lpstr>
      <vt:lpstr>Blob Storage Concepts</vt:lpstr>
      <vt:lpstr>Blob Containers</vt:lpstr>
      <vt:lpstr>Types of Blobs</vt:lpstr>
      <vt:lpstr>Creating a Container</vt:lpstr>
      <vt:lpstr>Uploading a File</vt:lpstr>
      <vt:lpstr>Enumerating Blobs</vt:lpstr>
      <vt:lpstr>Reading from Blob Storage</vt:lpstr>
      <vt:lpstr>Azure Storage Offerings</vt:lpstr>
      <vt:lpstr>Table Concepts</vt:lpstr>
      <vt:lpstr>Entity Properties</vt:lpstr>
      <vt:lpstr>No Fixed Schema</vt:lpstr>
      <vt:lpstr>Querying</vt:lpstr>
      <vt:lpstr>Partition Key</vt:lpstr>
      <vt:lpstr>Partitions and Partition Ranges</vt:lpstr>
      <vt:lpstr>Creating a Table</vt:lpstr>
      <vt:lpstr>Defining an Entity</vt:lpstr>
      <vt:lpstr>Table Operations</vt:lpstr>
      <vt:lpstr>Azure Storage Offerings</vt:lpstr>
      <vt:lpstr>PowerPoint Presentation</vt:lpstr>
      <vt:lpstr>PowerPoint Presentation</vt:lpstr>
      <vt:lpstr>Storage Queues</vt:lpstr>
      <vt:lpstr>Writing to a Queue</vt:lpstr>
      <vt:lpstr>Retrieving a Message</vt:lpstr>
      <vt:lpstr>Azure Storage Offerings</vt:lpstr>
      <vt:lpstr>Azure Files</vt:lpstr>
      <vt:lpstr>Azure File Storage technical summary</vt:lpstr>
      <vt:lpstr>Storage Account Types</vt:lpstr>
      <vt:lpstr>Premium Storage Disk Types</vt:lpstr>
      <vt:lpstr>Locally Redundant Storage</vt:lpstr>
      <vt:lpstr>Geo-Redundant Storage</vt:lpstr>
      <vt:lpstr>Read-Access Geo-Redundant Storage</vt:lpstr>
      <vt:lpstr>Security</vt:lpstr>
      <vt:lpstr>Access Boundary</vt:lpstr>
      <vt:lpstr>Access Boundary</vt:lpstr>
      <vt:lpstr>SAS with Stored Access Policies</vt:lpstr>
      <vt:lpstr>Shared Access Signatures</vt:lpstr>
      <vt:lpstr>Storage Explorer</vt:lpstr>
      <vt:lpstr>PowerPoint Presentation</vt:lpstr>
      <vt:lpstr>PowerPoint Presentation</vt:lpstr>
      <vt:lpstr>Client Side Encryption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Networking</dc:title>
  <dc:creator>Shyamal Pandya</dc:creator>
  <cp:lastModifiedBy>Hardik Soni</cp:lastModifiedBy>
  <cp:revision>1</cp:revision>
  <dcterms:created xsi:type="dcterms:W3CDTF">2017-05-18T05:52:55Z</dcterms:created>
  <dcterms:modified xsi:type="dcterms:W3CDTF">2017-05-18T05:53:36Z</dcterms:modified>
</cp:coreProperties>
</file>